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294" r:id="rId52"/>
    <p:sldId id="295" r:id="rId53"/>
    <p:sldId id="296" r:id="rId54"/>
    <p:sldId id="297" r:id="rId55"/>
    <p:sldId id="298" r:id="rId56"/>
    <p:sldId id="299" r:id="rId57"/>
    <p:sldId id="300" r:id="rId58"/>
    <p:sldId id="301" r:id="rId59"/>
    <p:sldId id="302" r:id="rId60"/>
    <p:sldId id="303" r:id="rId61"/>
    <p:sldId id="304" r:id="rId62"/>
    <p:sldId id="305" r:id="rId63"/>
    <p:sldId id="306" r:id="rId64"/>
    <p:sldId id="307" r:id="rId65"/>
    <p:sldId id="308" r:id="rId66"/>
    <p:sldId id="309" r:id="rId67"/>
    <p:sldId id="310" r:id="rId68"/>
    <p:sldId id="311" r:id="rId69"/>
    <p:sldId id="312" r:id="rId70"/>
    <p:sldId id="313" r:id="rId71"/>
    <p:sldId id="314" r:id="rId72"/>
    <p:sldId id="315" r:id="rId73"/>
    <p:sldId id="316" r:id="rId74"/>
    <p:sldId id="317" r:id="rId75"/>
    <p:sldId id="318" r:id="rId76"/>
    <p:sldId id="319" r:id="rId77"/>
    <p:sldId id="320" r:id="rId78"/>
    <p:sldId id="321" r:id="rId79"/>
    <p:sldId id="322" r:id="rId80"/>
    <p:sldId id="323" r:id="rId81"/>
    <p:sldId id="324" r:id="rId82"/>
    <p:sldId id="325" r:id="rId83"/>
    <p:sldId id="326" r:id="rId84"/>
    <p:sldId id="327" r:id="rId85"/>
    <p:sldId id="328" r:id="rId86"/>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Bebas Neue" charset="1" panose="00000500000000000000"/>
      <p:regular r:id="rId8"/>
    </p:embeddedFont>
    <p:embeddedFont>
      <p:font typeface="Bebas Neue Bold" charset="1" panose="020B0606020202050201"/>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21" Target="slides/slide8.xml" Type="http://schemas.openxmlformats.org/officeDocument/2006/relationships/slide"/><Relationship Id="rId22" Target="slides/slide9.xml" Type="http://schemas.openxmlformats.org/officeDocument/2006/relationships/slide"/><Relationship Id="rId23" Target="slides/slide10.xml" Type="http://schemas.openxmlformats.org/officeDocument/2006/relationships/slide"/><Relationship Id="rId24" Target="slides/slide11.xml" Type="http://schemas.openxmlformats.org/officeDocument/2006/relationships/slide"/><Relationship Id="rId25" Target="slides/slide12.xml" Type="http://schemas.openxmlformats.org/officeDocument/2006/relationships/slide"/><Relationship Id="rId26" Target="slides/slide13.xml" Type="http://schemas.openxmlformats.org/officeDocument/2006/relationships/slide"/><Relationship Id="rId27" Target="slides/slide14.xml" Type="http://schemas.openxmlformats.org/officeDocument/2006/relationships/slide"/><Relationship Id="rId28" Target="slides/slide15.xml" Type="http://schemas.openxmlformats.org/officeDocument/2006/relationships/slide"/><Relationship Id="rId29" Target="slides/slide16.xml" Type="http://schemas.openxmlformats.org/officeDocument/2006/relationships/slide"/><Relationship Id="rId3" Target="viewProps.xml" Type="http://schemas.openxmlformats.org/officeDocument/2006/relationships/viewProps"/><Relationship Id="rId30" Target="slides/slide17.xml" Type="http://schemas.openxmlformats.org/officeDocument/2006/relationships/slide"/><Relationship Id="rId31" Target="slides/slide18.xml" Type="http://schemas.openxmlformats.org/officeDocument/2006/relationships/slide"/><Relationship Id="rId32" Target="slides/slide19.xml" Type="http://schemas.openxmlformats.org/officeDocument/2006/relationships/slide"/><Relationship Id="rId33" Target="slides/slide20.xml" Type="http://schemas.openxmlformats.org/officeDocument/2006/relationships/slide"/><Relationship Id="rId34" Target="slides/slide21.xml" Type="http://schemas.openxmlformats.org/officeDocument/2006/relationships/slide"/><Relationship Id="rId35" Target="slides/slide22.xml" Type="http://schemas.openxmlformats.org/officeDocument/2006/relationships/slide"/><Relationship Id="rId36" Target="slides/slide23.xml" Type="http://schemas.openxmlformats.org/officeDocument/2006/relationships/slide"/><Relationship Id="rId37" Target="slides/slide24.xml" Type="http://schemas.openxmlformats.org/officeDocument/2006/relationships/slide"/><Relationship Id="rId38" Target="slides/slide25.xml" Type="http://schemas.openxmlformats.org/officeDocument/2006/relationships/slide"/><Relationship Id="rId39" Target="slides/slide26.xml" Type="http://schemas.openxmlformats.org/officeDocument/2006/relationships/slide"/><Relationship Id="rId4" Target="theme/theme1.xml" Type="http://schemas.openxmlformats.org/officeDocument/2006/relationships/theme"/><Relationship Id="rId40" Target="slides/slide27.xml" Type="http://schemas.openxmlformats.org/officeDocument/2006/relationships/slide"/><Relationship Id="rId41" Target="slides/slide28.xml" Type="http://schemas.openxmlformats.org/officeDocument/2006/relationships/slide"/><Relationship Id="rId42" Target="slides/slide29.xml" Type="http://schemas.openxmlformats.org/officeDocument/2006/relationships/slide"/><Relationship Id="rId43" Target="slides/slide30.xml" Type="http://schemas.openxmlformats.org/officeDocument/2006/relationships/slide"/><Relationship Id="rId44" Target="slides/slide31.xml" Type="http://schemas.openxmlformats.org/officeDocument/2006/relationships/slide"/><Relationship Id="rId45" Target="slides/slide32.xml" Type="http://schemas.openxmlformats.org/officeDocument/2006/relationships/slide"/><Relationship Id="rId46" Target="slides/slide33.xml" Type="http://schemas.openxmlformats.org/officeDocument/2006/relationships/slide"/><Relationship Id="rId47" Target="slides/slide34.xml" Type="http://schemas.openxmlformats.org/officeDocument/2006/relationships/slide"/><Relationship Id="rId48" Target="slides/slide35.xml" Type="http://schemas.openxmlformats.org/officeDocument/2006/relationships/slide"/><Relationship Id="rId49" Target="slides/slide36.xml" Type="http://schemas.openxmlformats.org/officeDocument/2006/relationships/slide"/><Relationship Id="rId5" Target="tableStyles.xml" Type="http://schemas.openxmlformats.org/officeDocument/2006/relationships/tableStyles"/><Relationship Id="rId50" Target="slides/slide37.xml" Type="http://schemas.openxmlformats.org/officeDocument/2006/relationships/slide"/><Relationship Id="rId51" Target="slides/slide38.xml" Type="http://schemas.openxmlformats.org/officeDocument/2006/relationships/slide"/><Relationship Id="rId52" Target="slides/slide39.xml" Type="http://schemas.openxmlformats.org/officeDocument/2006/relationships/slide"/><Relationship Id="rId53" Target="slides/slide40.xml" Type="http://schemas.openxmlformats.org/officeDocument/2006/relationships/slide"/><Relationship Id="rId54" Target="slides/slide41.xml" Type="http://schemas.openxmlformats.org/officeDocument/2006/relationships/slide"/><Relationship Id="rId55" Target="slides/slide42.xml" Type="http://schemas.openxmlformats.org/officeDocument/2006/relationships/slide"/><Relationship Id="rId56" Target="slides/slide43.xml" Type="http://schemas.openxmlformats.org/officeDocument/2006/relationships/slide"/><Relationship Id="rId57" Target="slides/slide44.xml" Type="http://schemas.openxmlformats.org/officeDocument/2006/relationships/slide"/><Relationship Id="rId58" Target="slides/slide45.xml" Type="http://schemas.openxmlformats.org/officeDocument/2006/relationships/slide"/><Relationship Id="rId59" Target="slides/slide46.xml" Type="http://schemas.openxmlformats.org/officeDocument/2006/relationships/slide"/><Relationship Id="rId6" Target="fonts/font6.fntdata" Type="http://schemas.openxmlformats.org/officeDocument/2006/relationships/font"/><Relationship Id="rId60" Target="slides/slide47.xml" Type="http://schemas.openxmlformats.org/officeDocument/2006/relationships/slide"/><Relationship Id="rId61" Target="slides/slide48.xml" Type="http://schemas.openxmlformats.org/officeDocument/2006/relationships/slide"/><Relationship Id="rId62" Target="slides/slide49.xml" Type="http://schemas.openxmlformats.org/officeDocument/2006/relationships/slide"/><Relationship Id="rId63" Target="slides/slide50.xml" Type="http://schemas.openxmlformats.org/officeDocument/2006/relationships/slide"/><Relationship Id="rId64" Target="slides/slide51.xml" Type="http://schemas.openxmlformats.org/officeDocument/2006/relationships/slide"/><Relationship Id="rId65" Target="slides/slide52.xml" Type="http://schemas.openxmlformats.org/officeDocument/2006/relationships/slide"/><Relationship Id="rId66" Target="slides/slide53.xml" Type="http://schemas.openxmlformats.org/officeDocument/2006/relationships/slide"/><Relationship Id="rId67" Target="slides/slide54.xml" Type="http://schemas.openxmlformats.org/officeDocument/2006/relationships/slide"/><Relationship Id="rId68" Target="slides/slide55.xml" Type="http://schemas.openxmlformats.org/officeDocument/2006/relationships/slide"/><Relationship Id="rId69" Target="slides/slide56.xml" Type="http://schemas.openxmlformats.org/officeDocument/2006/relationships/slide"/><Relationship Id="rId7" Target="fonts/font7.fntdata" Type="http://schemas.openxmlformats.org/officeDocument/2006/relationships/font"/><Relationship Id="rId70" Target="slides/slide57.xml" Type="http://schemas.openxmlformats.org/officeDocument/2006/relationships/slide"/><Relationship Id="rId71" Target="slides/slide58.xml" Type="http://schemas.openxmlformats.org/officeDocument/2006/relationships/slide"/><Relationship Id="rId72" Target="slides/slide59.xml" Type="http://schemas.openxmlformats.org/officeDocument/2006/relationships/slide"/><Relationship Id="rId73" Target="slides/slide60.xml" Type="http://schemas.openxmlformats.org/officeDocument/2006/relationships/slide"/><Relationship Id="rId74" Target="slides/slide61.xml" Type="http://schemas.openxmlformats.org/officeDocument/2006/relationships/slide"/><Relationship Id="rId75" Target="slides/slide62.xml" Type="http://schemas.openxmlformats.org/officeDocument/2006/relationships/slide"/><Relationship Id="rId76" Target="slides/slide63.xml" Type="http://schemas.openxmlformats.org/officeDocument/2006/relationships/slide"/><Relationship Id="rId77" Target="slides/slide64.xml" Type="http://schemas.openxmlformats.org/officeDocument/2006/relationships/slide"/><Relationship Id="rId78" Target="slides/slide65.xml" Type="http://schemas.openxmlformats.org/officeDocument/2006/relationships/slide"/><Relationship Id="rId79" Target="slides/slide66.xml" Type="http://schemas.openxmlformats.org/officeDocument/2006/relationships/slide"/><Relationship Id="rId8" Target="fonts/font8.fntdata" Type="http://schemas.openxmlformats.org/officeDocument/2006/relationships/font"/><Relationship Id="rId80" Target="slides/slide67.xml" Type="http://schemas.openxmlformats.org/officeDocument/2006/relationships/slide"/><Relationship Id="rId81" Target="slides/slide68.xml" Type="http://schemas.openxmlformats.org/officeDocument/2006/relationships/slide"/><Relationship Id="rId82" Target="slides/slide69.xml" Type="http://schemas.openxmlformats.org/officeDocument/2006/relationships/slide"/><Relationship Id="rId83" Target="slides/slide70.xml" Type="http://schemas.openxmlformats.org/officeDocument/2006/relationships/slide"/><Relationship Id="rId84" Target="slides/slide71.xml" Type="http://schemas.openxmlformats.org/officeDocument/2006/relationships/slide"/><Relationship Id="rId85" Target="slides/slide72.xml" Type="http://schemas.openxmlformats.org/officeDocument/2006/relationships/slide"/><Relationship Id="rId86" Target="slides/slide73.xml" Type="http://schemas.openxmlformats.org/officeDocument/2006/relationships/slide"/><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4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4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4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4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5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5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5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5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5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5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5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s>
</file>

<file path=ppt/slides/_rels/slide5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s>
</file>

<file path=ppt/slides/_rels/slide5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s>
</file>

<file path=ppt/slides/_rels/slide5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 Id="rId7" Target="../media/image33.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6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6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6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6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6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6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6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6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6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7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7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s>
</file>

<file path=ppt/slides/_rels/slide7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5479F7"/>
        </a:solidFill>
      </p:bgPr>
    </p:bg>
    <p:spTree>
      <p:nvGrpSpPr>
        <p:cNvPr id="1" name=""/>
        <p:cNvGrpSpPr/>
        <p:nvPr/>
      </p:nvGrpSpPr>
      <p:grpSpPr>
        <a:xfrm>
          <a:off x="0" y="0"/>
          <a:ext cx="0" cy="0"/>
          <a:chOff x="0" y="0"/>
          <a:chExt cx="0" cy="0"/>
        </a:xfrm>
      </p:grpSpPr>
      <p:grpSp>
        <p:nvGrpSpPr>
          <p:cNvPr name="Group 2" id="2"/>
          <p:cNvGrpSpPr/>
          <p:nvPr/>
        </p:nvGrpSpPr>
        <p:grpSpPr>
          <a:xfrm rot="0">
            <a:off x="714127" y="683475"/>
            <a:ext cx="16859746" cy="8920050"/>
            <a:chOff x="0" y="0"/>
            <a:chExt cx="4440427" cy="2349314"/>
          </a:xfrm>
        </p:grpSpPr>
        <p:sp>
          <p:nvSpPr>
            <p:cNvPr name="Freeform 3" id="3"/>
            <p:cNvSpPr/>
            <p:nvPr/>
          </p:nvSpPr>
          <p:spPr>
            <a:xfrm flipH="false" flipV="false" rot="0">
              <a:off x="0" y="0"/>
              <a:ext cx="4440427" cy="2349314"/>
            </a:xfrm>
            <a:custGeom>
              <a:avLst/>
              <a:gdLst/>
              <a:ahLst/>
              <a:cxnLst/>
              <a:rect r="r" b="b" t="t" l="l"/>
              <a:pathLst>
                <a:path h="2349314" w="4440427">
                  <a:moveTo>
                    <a:pt x="15613" y="0"/>
                  </a:moveTo>
                  <a:lnTo>
                    <a:pt x="4424814" y="0"/>
                  </a:lnTo>
                  <a:cubicBezTo>
                    <a:pt x="4428955" y="0"/>
                    <a:pt x="4432926" y="1645"/>
                    <a:pt x="4435854" y="4573"/>
                  </a:cubicBezTo>
                  <a:cubicBezTo>
                    <a:pt x="4438782" y="7501"/>
                    <a:pt x="4440427" y="11472"/>
                    <a:pt x="4440427" y="15613"/>
                  </a:cubicBezTo>
                  <a:lnTo>
                    <a:pt x="4440427" y="2333701"/>
                  </a:lnTo>
                  <a:cubicBezTo>
                    <a:pt x="4440427" y="2337842"/>
                    <a:pt x="4438782" y="2341813"/>
                    <a:pt x="4435854" y="2344741"/>
                  </a:cubicBezTo>
                  <a:cubicBezTo>
                    <a:pt x="4432926" y="2347669"/>
                    <a:pt x="4428955" y="2349314"/>
                    <a:pt x="4424814" y="2349314"/>
                  </a:cubicBezTo>
                  <a:lnTo>
                    <a:pt x="15613" y="2349314"/>
                  </a:lnTo>
                  <a:cubicBezTo>
                    <a:pt x="11472" y="2349314"/>
                    <a:pt x="7501" y="2347669"/>
                    <a:pt x="4573" y="2344741"/>
                  </a:cubicBezTo>
                  <a:cubicBezTo>
                    <a:pt x="1645" y="2341813"/>
                    <a:pt x="0" y="2337842"/>
                    <a:pt x="0" y="2333701"/>
                  </a:cubicBezTo>
                  <a:lnTo>
                    <a:pt x="0" y="15613"/>
                  </a:lnTo>
                  <a:cubicBezTo>
                    <a:pt x="0" y="11472"/>
                    <a:pt x="1645" y="7501"/>
                    <a:pt x="4573" y="4573"/>
                  </a:cubicBezTo>
                  <a:cubicBezTo>
                    <a:pt x="7501" y="1645"/>
                    <a:pt x="11472" y="0"/>
                    <a:pt x="15613" y="0"/>
                  </a:cubicBezTo>
                  <a:close/>
                </a:path>
              </a:pathLst>
            </a:custGeom>
            <a:solidFill>
              <a:srgbClr val="FFFFFF"/>
            </a:solidFill>
            <a:ln w="19050" cap="rnd">
              <a:solidFill>
                <a:srgbClr val="000000"/>
              </a:solidFill>
              <a:prstDash val="solid"/>
              <a:round/>
            </a:ln>
          </p:spPr>
        </p:sp>
        <p:sp>
          <p:nvSpPr>
            <p:cNvPr name="TextBox 4" id="4"/>
            <p:cNvSpPr txBox="true"/>
            <p:nvPr/>
          </p:nvSpPr>
          <p:spPr>
            <a:xfrm>
              <a:off x="0" y="-38100"/>
              <a:ext cx="4440427" cy="2387414"/>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28700" y="1028700"/>
            <a:ext cx="8415441" cy="8229600"/>
          </a:xfrm>
          <a:custGeom>
            <a:avLst/>
            <a:gdLst/>
            <a:ahLst/>
            <a:cxnLst/>
            <a:rect r="r" b="b" t="t" l="l"/>
            <a:pathLst>
              <a:path h="8229600" w="8415441">
                <a:moveTo>
                  <a:pt x="0" y="0"/>
                </a:moveTo>
                <a:lnTo>
                  <a:pt x="8415441" y="0"/>
                </a:lnTo>
                <a:lnTo>
                  <a:pt x="8415441"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9144000" y="2140309"/>
            <a:ext cx="7625441" cy="6311181"/>
          </a:xfrm>
          <a:prstGeom prst="rect">
            <a:avLst/>
          </a:prstGeom>
        </p:spPr>
        <p:txBody>
          <a:bodyPr anchor="t" rtlCol="false" tIns="0" lIns="0" bIns="0" rIns="0">
            <a:spAutoFit/>
          </a:bodyPr>
          <a:lstStyle/>
          <a:p>
            <a:pPr>
              <a:lnSpc>
                <a:spcPts val="12101"/>
              </a:lnSpc>
            </a:pPr>
            <a:r>
              <a:rPr lang="en-US" sz="12873">
                <a:solidFill>
                  <a:srgbClr val="000000"/>
                </a:solidFill>
                <a:latin typeface="Bebas Neue Bold"/>
              </a:rPr>
              <a:t>AN OVERVIEW OF ICT TECHNOLOGY ADVANCEMENT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311277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Data transmission hardware is a range of equipment that consists of transmission media, connectors, and physical interfaces that connect data sender and data receiver devices.</a:t>
            </a:r>
          </a:p>
        </p:txBody>
      </p:sp>
      <p:sp>
        <p:nvSpPr>
          <p:cNvPr name="TextBox 6" id="6"/>
          <p:cNvSpPr txBox="true"/>
          <p:nvPr/>
        </p:nvSpPr>
        <p:spPr>
          <a:xfrm rot="0">
            <a:off x="1584164" y="2168741"/>
            <a:ext cx="6118937" cy="31457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data transmission hardware</a:t>
            </a:r>
          </a:p>
        </p:txBody>
      </p:sp>
      <p:sp>
        <p:nvSpPr>
          <p:cNvPr name="Freeform 7" id="7"/>
          <p:cNvSpPr/>
          <p:nvPr/>
        </p:nvSpPr>
        <p:spPr>
          <a:xfrm flipH="false" flipV="false" rot="0">
            <a:off x="9666810" y="1366236"/>
            <a:ext cx="7592490" cy="7554528"/>
          </a:xfrm>
          <a:custGeom>
            <a:avLst/>
            <a:gdLst/>
            <a:ahLst/>
            <a:cxnLst/>
            <a:rect r="r" b="b" t="t" l="l"/>
            <a:pathLst>
              <a:path h="7554528" w="7592490">
                <a:moveTo>
                  <a:pt x="0" y="0"/>
                </a:moveTo>
                <a:lnTo>
                  <a:pt x="7592490" y="0"/>
                </a:lnTo>
                <a:lnTo>
                  <a:pt x="7592490"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258889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Information Technology hardware used for storing the data in different forms and formats for the future use is known as the storage hardware.</a:t>
            </a:r>
          </a:p>
        </p:txBody>
      </p:sp>
      <p:sp>
        <p:nvSpPr>
          <p:cNvPr name="TextBox 6" id="6"/>
          <p:cNvSpPr txBox="true"/>
          <p:nvPr/>
        </p:nvSpPr>
        <p:spPr>
          <a:xfrm rot="0">
            <a:off x="1584164" y="216874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data storage hardware</a:t>
            </a:r>
          </a:p>
        </p:txBody>
      </p:sp>
      <p:sp>
        <p:nvSpPr>
          <p:cNvPr name="Freeform 7" id="7"/>
          <p:cNvSpPr/>
          <p:nvPr/>
        </p:nvSpPr>
        <p:spPr>
          <a:xfrm flipH="false" flipV="false" rot="0">
            <a:off x="9833734" y="1366236"/>
            <a:ext cx="7258642" cy="7554528"/>
          </a:xfrm>
          <a:custGeom>
            <a:avLst/>
            <a:gdLst/>
            <a:ahLst/>
            <a:cxnLst/>
            <a:rect r="r" b="b" t="t" l="l"/>
            <a:pathLst>
              <a:path h="7554528" w="7258642">
                <a:moveTo>
                  <a:pt x="0" y="0"/>
                </a:moveTo>
                <a:lnTo>
                  <a:pt x="7258642" y="0"/>
                </a:lnTo>
                <a:lnTo>
                  <a:pt x="7258642"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363664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The impact of the software technologies on the overall domain of ICT is huge because they play very vital role in the materialization of the modern IT ideas, applications, devices, equipment, and industries.</a:t>
            </a:r>
          </a:p>
        </p:txBody>
      </p:sp>
      <p:sp>
        <p:nvSpPr>
          <p:cNvPr name="TextBox 6" id="6"/>
          <p:cNvSpPr txBox="true"/>
          <p:nvPr/>
        </p:nvSpPr>
        <p:spPr>
          <a:xfrm rot="0">
            <a:off x="1584164" y="216874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Software Technologies</a:t>
            </a:r>
          </a:p>
        </p:txBody>
      </p:sp>
      <p:sp>
        <p:nvSpPr>
          <p:cNvPr name="Freeform 7" id="7"/>
          <p:cNvSpPr/>
          <p:nvPr/>
        </p:nvSpPr>
        <p:spPr>
          <a:xfrm flipH="false" flipV="false" rot="0">
            <a:off x="9695317" y="1366236"/>
            <a:ext cx="7563983" cy="7554528"/>
          </a:xfrm>
          <a:custGeom>
            <a:avLst/>
            <a:gdLst/>
            <a:ahLst/>
            <a:cxnLst/>
            <a:rect r="r" b="b" t="t" l="l"/>
            <a:pathLst>
              <a:path h="7554528" w="7563983">
                <a:moveTo>
                  <a:pt x="0" y="0"/>
                </a:moveTo>
                <a:lnTo>
                  <a:pt x="7563983" y="0"/>
                </a:lnTo>
                <a:lnTo>
                  <a:pt x="7563983"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311277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A firmware is a kind of software code that is developed for a small device-specific hardware to provide low-level control over the operations of that particular electronic device.</a:t>
            </a:r>
          </a:p>
        </p:txBody>
      </p:sp>
      <p:sp>
        <p:nvSpPr>
          <p:cNvPr name="TextBox 6" id="6"/>
          <p:cNvSpPr txBox="true"/>
          <p:nvPr/>
        </p:nvSpPr>
        <p:spPr>
          <a:xfrm rot="0">
            <a:off x="1584164" y="2168741"/>
            <a:ext cx="6118937"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firmware</a:t>
            </a:r>
          </a:p>
        </p:txBody>
      </p:sp>
      <p:sp>
        <p:nvSpPr>
          <p:cNvPr name="Freeform 7" id="7"/>
          <p:cNvSpPr/>
          <p:nvPr/>
        </p:nvSpPr>
        <p:spPr>
          <a:xfrm flipH="false" flipV="false" rot="0">
            <a:off x="9718842" y="1366236"/>
            <a:ext cx="7488425" cy="7554528"/>
          </a:xfrm>
          <a:custGeom>
            <a:avLst/>
            <a:gdLst/>
            <a:ahLst/>
            <a:cxnLst/>
            <a:rect r="r" b="b" t="t" l="l"/>
            <a:pathLst>
              <a:path h="7554528" w="7488425">
                <a:moveTo>
                  <a:pt x="0" y="0"/>
                </a:moveTo>
                <a:lnTo>
                  <a:pt x="7488426" y="0"/>
                </a:lnTo>
                <a:lnTo>
                  <a:pt x="7488426"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4236369"/>
            <a:ext cx="6118937" cy="468439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Operating system is a larger software program that is designed to provide high-level control over a complex device to perform a wide range of functions, tasks, and activities under a hardware environment, especially computer-powered devices, equipment, and tools.</a:t>
            </a:r>
          </a:p>
        </p:txBody>
      </p:sp>
      <p:sp>
        <p:nvSpPr>
          <p:cNvPr name="TextBox 6" id="6"/>
          <p:cNvSpPr txBox="true"/>
          <p:nvPr/>
        </p:nvSpPr>
        <p:spPr>
          <a:xfrm rot="0">
            <a:off x="1584164" y="216874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operating systems</a:t>
            </a:r>
          </a:p>
        </p:txBody>
      </p:sp>
      <p:sp>
        <p:nvSpPr>
          <p:cNvPr name="Freeform 7" id="7"/>
          <p:cNvSpPr/>
          <p:nvPr/>
        </p:nvSpPr>
        <p:spPr>
          <a:xfrm flipH="false" flipV="false" rot="0">
            <a:off x="9731067" y="1381395"/>
            <a:ext cx="7463975" cy="7539369"/>
          </a:xfrm>
          <a:custGeom>
            <a:avLst/>
            <a:gdLst/>
            <a:ahLst/>
            <a:cxnLst/>
            <a:rect r="r" b="b" t="t" l="l"/>
            <a:pathLst>
              <a:path h="7539369" w="7463975">
                <a:moveTo>
                  <a:pt x="0" y="0"/>
                </a:moveTo>
                <a:lnTo>
                  <a:pt x="7463976" y="0"/>
                </a:lnTo>
                <a:lnTo>
                  <a:pt x="7463976" y="7539369"/>
                </a:lnTo>
                <a:lnTo>
                  <a:pt x="0" y="75393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3979466"/>
            <a:ext cx="6118937" cy="363664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IT protocol is a set of rules, syntax, communication synchronization, semantics, and communication error recoveries for establishing a smooth and predictable communication between two or more than two network elements. </a:t>
            </a:r>
          </a:p>
        </p:txBody>
      </p:sp>
      <p:sp>
        <p:nvSpPr>
          <p:cNvPr name="TextBox 6" id="6"/>
          <p:cNvSpPr txBox="true"/>
          <p:nvPr/>
        </p:nvSpPr>
        <p:spPr>
          <a:xfrm rot="0">
            <a:off x="1584164" y="2168741"/>
            <a:ext cx="6118937"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it protocols</a:t>
            </a:r>
          </a:p>
        </p:txBody>
      </p:sp>
      <p:sp>
        <p:nvSpPr>
          <p:cNvPr name="Freeform 7" id="7"/>
          <p:cNvSpPr/>
          <p:nvPr/>
        </p:nvSpPr>
        <p:spPr>
          <a:xfrm flipH="false" flipV="false" rot="0">
            <a:off x="9666810" y="1366236"/>
            <a:ext cx="7592490" cy="7554528"/>
          </a:xfrm>
          <a:custGeom>
            <a:avLst/>
            <a:gdLst/>
            <a:ahLst/>
            <a:cxnLst/>
            <a:rect r="r" b="b" t="t" l="l"/>
            <a:pathLst>
              <a:path h="7554528" w="7592490">
                <a:moveTo>
                  <a:pt x="0" y="0"/>
                </a:moveTo>
                <a:lnTo>
                  <a:pt x="7592490" y="0"/>
                </a:lnTo>
                <a:lnTo>
                  <a:pt x="7592490"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4401999"/>
            <a:ext cx="6118937" cy="468439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The main purpose of computer programming language is to build a software program that can implement, manage, initiate, and terminate the algorithm for performing an automated task through computation by exchanging the data among the concerned entities</a:t>
            </a:r>
          </a:p>
        </p:txBody>
      </p:sp>
      <p:sp>
        <p:nvSpPr>
          <p:cNvPr name="TextBox 6" id="6"/>
          <p:cNvSpPr txBox="true"/>
          <p:nvPr/>
        </p:nvSpPr>
        <p:spPr>
          <a:xfrm rot="0">
            <a:off x="1584164" y="216874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programming languages</a:t>
            </a:r>
          </a:p>
        </p:txBody>
      </p:sp>
      <p:sp>
        <p:nvSpPr>
          <p:cNvPr name="Freeform 7" id="7"/>
          <p:cNvSpPr/>
          <p:nvPr/>
        </p:nvSpPr>
        <p:spPr>
          <a:xfrm flipH="false" flipV="false" rot="0">
            <a:off x="9833734" y="1366236"/>
            <a:ext cx="7258642" cy="7554528"/>
          </a:xfrm>
          <a:custGeom>
            <a:avLst/>
            <a:gdLst/>
            <a:ahLst/>
            <a:cxnLst/>
            <a:rect r="r" b="b" t="t" l="l"/>
            <a:pathLst>
              <a:path h="7554528" w="7258642">
                <a:moveTo>
                  <a:pt x="0" y="0"/>
                </a:moveTo>
                <a:lnTo>
                  <a:pt x="7258642" y="0"/>
                </a:lnTo>
                <a:lnTo>
                  <a:pt x="7258642"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4532009"/>
            <a:ext cx="6118937" cy="520827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A proper software development methodology can help developers, engineers, consultants, and IT pioneers to foresee the right need of idealistic demand of the technology market and plan the development in such a way that it achieves the desired targets in a very short span of time as well as under the competitive budgets.</a:t>
            </a:r>
          </a:p>
        </p:txBody>
      </p:sp>
      <p:sp>
        <p:nvSpPr>
          <p:cNvPr name="TextBox 6" id="6"/>
          <p:cNvSpPr txBox="true"/>
          <p:nvPr/>
        </p:nvSpPr>
        <p:spPr>
          <a:xfrm rot="0">
            <a:off x="1584164" y="1307424"/>
            <a:ext cx="6118937" cy="31457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software development methodologies</a:t>
            </a:r>
          </a:p>
        </p:txBody>
      </p:sp>
      <p:sp>
        <p:nvSpPr>
          <p:cNvPr name="Freeform 7" id="7"/>
          <p:cNvSpPr/>
          <p:nvPr/>
        </p:nvSpPr>
        <p:spPr>
          <a:xfrm flipH="false" flipV="false" rot="0">
            <a:off x="9731067" y="1381395"/>
            <a:ext cx="7463975" cy="7539369"/>
          </a:xfrm>
          <a:custGeom>
            <a:avLst/>
            <a:gdLst/>
            <a:ahLst/>
            <a:cxnLst/>
            <a:rect r="r" b="b" t="t" l="l"/>
            <a:pathLst>
              <a:path h="7539369" w="7463975">
                <a:moveTo>
                  <a:pt x="0" y="0"/>
                </a:moveTo>
                <a:lnTo>
                  <a:pt x="7463976" y="0"/>
                </a:lnTo>
                <a:lnTo>
                  <a:pt x="7463976" y="7539369"/>
                </a:lnTo>
                <a:lnTo>
                  <a:pt x="0" y="75393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3930712"/>
            <a:ext cx="6118937" cy="416052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The evolution of information technology encompasses a wide range of technologies in different domains such as engineering hardware, software, data storage, transmission media, internetworking methodologies, data security, and many others</a:t>
            </a:r>
          </a:p>
        </p:txBody>
      </p:sp>
      <p:sp>
        <p:nvSpPr>
          <p:cNvPr name="TextBox 6" id="6"/>
          <p:cNvSpPr txBox="true"/>
          <p:nvPr/>
        </p:nvSpPr>
        <p:spPr>
          <a:xfrm rot="0">
            <a:off x="1584164" y="2168741"/>
            <a:ext cx="6118937"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Evolution of it</a:t>
            </a:r>
          </a:p>
        </p:txBody>
      </p:sp>
      <p:sp>
        <p:nvSpPr>
          <p:cNvPr name="Freeform 7" id="7"/>
          <p:cNvSpPr/>
          <p:nvPr/>
        </p:nvSpPr>
        <p:spPr>
          <a:xfrm flipH="false" flipV="false" rot="0">
            <a:off x="9666810" y="1366236"/>
            <a:ext cx="7592490" cy="7554528"/>
          </a:xfrm>
          <a:custGeom>
            <a:avLst/>
            <a:gdLst/>
            <a:ahLst/>
            <a:cxnLst/>
            <a:rect r="r" b="b" t="t" l="l"/>
            <a:pathLst>
              <a:path h="7554528" w="7592490">
                <a:moveTo>
                  <a:pt x="0" y="0"/>
                </a:moveTo>
                <a:lnTo>
                  <a:pt x="7592490" y="0"/>
                </a:lnTo>
                <a:lnTo>
                  <a:pt x="7592490"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3112770"/>
          </a:xfrm>
          <a:prstGeom prst="rect">
            <a:avLst/>
          </a:prstGeom>
        </p:spPr>
        <p:txBody>
          <a:bodyPr anchor="t" rtlCol="false" tIns="0" lIns="0" bIns="0" rIns="0">
            <a:spAutoFit/>
          </a:bodyPr>
          <a:lstStyle/>
          <a:p>
            <a:pPr>
              <a:lnSpc>
                <a:spcPts val="4199"/>
              </a:lnSpc>
            </a:pPr>
            <a:r>
              <a:rPr lang="en-US" sz="2799">
                <a:solidFill>
                  <a:srgbClr val="000000"/>
                </a:solidFill>
                <a:latin typeface="Montserrat Classic"/>
              </a:rPr>
              <a:t>Zero Generation (1642–1945) </a:t>
            </a:r>
          </a:p>
          <a:p>
            <a:pPr>
              <a:lnSpc>
                <a:spcPts val="4199"/>
              </a:lnSpc>
            </a:pPr>
            <a:r>
              <a:rPr lang="en-US" sz="2799">
                <a:solidFill>
                  <a:srgbClr val="000000"/>
                </a:solidFill>
                <a:latin typeface="Montserrat Classic"/>
              </a:rPr>
              <a:t>First Generation (1945–1954) </a:t>
            </a:r>
          </a:p>
          <a:p>
            <a:pPr>
              <a:lnSpc>
                <a:spcPts val="4199"/>
              </a:lnSpc>
            </a:pPr>
            <a:r>
              <a:rPr lang="en-US" sz="2799">
                <a:solidFill>
                  <a:srgbClr val="000000"/>
                </a:solidFill>
                <a:latin typeface="Montserrat Classic"/>
              </a:rPr>
              <a:t>Second Generation (1954–1963)</a:t>
            </a:r>
          </a:p>
          <a:p>
            <a:pPr>
              <a:lnSpc>
                <a:spcPts val="4199"/>
              </a:lnSpc>
            </a:pPr>
            <a:r>
              <a:rPr lang="en-US" sz="2799">
                <a:solidFill>
                  <a:srgbClr val="000000"/>
                </a:solidFill>
                <a:latin typeface="Montserrat Classic"/>
              </a:rPr>
              <a:t>Third Generation (1963–1973)</a:t>
            </a:r>
          </a:p>
          <a:p>
            <a:pPr>
              <a:lnSpc>
                <a:spcPts val="4199"/>
              </a:lnSpc>
            </a:pPr>
            <a:r>
              <a:rPr lang="en-US" sz="2799">
                <a:solidFill>
                  <a:srgbClr val="000000"/>
                </a:solidFill>
                <a:latin typeface="Montserrat Classic"/>
              </a:rPr>
              <a:t>Fourth Generation (1973–1985)</a:t>
            </a:r>
          </a:p>
          <a:p>
            <a:pPr algn="l" marL="0" indent="0" lvl="0">
              <a:lnSpc>
                <a:spcPts val="4199"/>
              </a:lnSpc>
              <a:spcBef>
                <a:spcPct val="0"/>
              </a:spcBef>
            </a:pPr>
            <a:r>
              <a:rPr lang="en-US" sz="2799">
                <a:solidFill>
                  <a:srgbClr val="000000"/>
                </a:solidFill>
                <a:latin typeface="Montserrat Classic"/>
              </a:rPr>
              <a:t>Fifth Generation (1985–Present)</a:t>
            </a:r>
          </a:p>
        </p:txBody>
      </p:sp>
      <p:sp>
        <p:nvSpPr>
          <p:cNvPr name="TextBox 6" id="6"/>
          <p:cNvSpPr txBox="true"/>
          <p:nvPr/>
        </p:nvSpPr>
        <p:spPr>
          <a:xfrm rot="0">
            <a:off x="1584164" y="216874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Computer generations</a:t>
            </a:r>
          </a:p>
        </p:txBody>
      </p:sp>
      <p:sp>
        <p:nvSpPr>
          <p:cNvPr name="Freeform 7" id="7"/>
          <p:cNvSpPr/>
          <p:nvPr/>
        </p:nvSpPr>
        <p:spPr>
          <a:xfrm flipH="false" flipV="false" rot="0">
            <a:off x="9833734" y="1366236"/>
            <a:ext cx="7258642" cy="7554528"/>
          </a:xfrm>
          <a:custGeom>
            <a:avLst/>
            <a:gdLst/>
            <a:ahLst/>
            <a:cxnLst/>
            <a:rect r="r" b="b" t="t" l="l"/>
            <a:pathLst>
              <a:path h="7554528" w="7258642">
                <a:moveTo>
                  <a:pt x="0" y="0"/>
                </a:moveTo>
                <a:lnTo>
                  <a:pt x="7258642" y="0"/>
                </a:lnTo>
                <a:lnTo>
                  <a:pt x="7258642"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4760244"/>
            <a:ext cx="6118937" cy="416052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is a wider umbrella term that covers different types of technologies —both hardware and software technologies—associated with the communication systems, techniques, transmission media, software programs, protocols, sensors, and standards.</a:t>
            </a:r>
          </a:p>
        </p:txBody>
      </p:sp>
      <p:sp>
        <p:nvSpPr>
          <p:cNvPr name="TextBox 6" id="6"/>
          <p:cNvSpPr txBox="true"/>
          <p:nvPr/>
        </p:nvSpPr>
        <p:spPr>
          <a:xfrm rot="0">
            <a:off x="1584164" y="1499586"/>
            <a:ext cx="6118937" cy="31457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Information and Communication Technology (ICT)</a:t>
            </a:r>
          </a:p>
        </p:txBody>
      </p:sp>
      <p:sp>
        <p:nvSpPr>
          <p:cNvPr name="Freeform 7" id="7"/>
          <p:cNvSpPr/>
          <p:nvPr/>
        </p:nvSpPr>
        <p:spPr>
          <a:xfrm flipH="false" flipV="false" rot="0">
            <a:off x="9666810" y="1366236"/>
            <a:ext cx="7592490" cy="7554528"/>
          </a:xfrm>
          <a:custGeom>
            <a:avLst/>
            <a:gdLst/>
            <a:ahLst/>
            <a:cxnLst/>
            <a:rect r="r" b="b" t="t" l="l"/>
            <a:pathLst>
              <a:path h="7554528" w="7592490">
                <a:moveTo>
                  <a:pt x="0" y="0"/>
                </a:moveTo>
                <a:lnTo>
                  <a:pt x="7592490" y="0"/>
                </a:lnTo>
                <a:lnTo>
                  <a:pt x="7592490"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4401999"/>
            <a:ext cx="6118937" cy="468439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This generation of computers is also known as the mechanical computer era. The most common examples of the computer machine development in this tenure are (see the above list) like the Pascal calculator, Leibniz calculator, Babbage’s Difference Engine, and so on. </a:t>
            </a:r>
          </a:p>
        </p:txBody>
      </p:sp>
      <p:sp>
        <p:nvSpPr>
          <p:cNvPr name="TextBox 6" id="6"/>
          <p:cNvSpPr txBox="true"/>
          <p:nvPr/>
        </p:nvSpPr>
        <p:spPr>
          <a:xfrm rot="0">
            <a:off x="1584164" y="216874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Zero Generation (1642–1945) </a:t>
            </a:r>
          </a:p>
        </p:txBody>
      </p:sp>
      <p:sp>
        <p:nvSpPr>
          <p:cNvPr name="Freeform 7" id="7"/>
          <p:cNvSpPr/>
          <p:nvPr/>
        </p:nvSpPr>
        <p:spPr>
          <a:xfrm flipH="false" flipV="false" rot="0">
            <a:off x="9695317" y="1366236"/>
            <a:ext cx="7563983" cy="7554528"/>
          </a:xfrm>
          <a:custGeom>
            <a:avLst/>
            <a:gdLst/>
            <a:ahLst/>
            <a:cxnLst/>
            <a:rect r="r" b="b" t="t" l="l"/>
            <a:pathLst>
              <a:path h="7554528" w="7563983">
                <a:moveTo>
                  <a:pt x="0" y="0"/>
                </a:moveTo>
                <a:lnTo>
                  <a:pt x="7563983" y="0"/>
                </a:lnTo>
                <a:lnTo>
                  <a:pt x="7563983"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4011968"/>
            <a:ext cx="6118937" cy="573214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The first generation of the modern computers is also referred to as the “Vacuum Tube Computer Era”. In this generation, the core technology used for processing, transmitting, and storing the data was vacuum tubes. The examples of first-generation computers include Colossus made by British Government, ENIAC project, and UNIVAC I computers</a:t>
            </a:r>
          </a:p>
        </p:txBody>
      </p:sp>
      <p:sp>
        <p:nvSpPr>
          <p:cNvPr name="TextBox 6" id="6"/>
          <p:cNvSpPr txBox="true"/>
          <p:nvPr/>
        </p:nvSpPr>
        <p:spPr>
          <a:xfrm rot="0">
            <a:off x="1584164" y="216874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First Generation (1945–1954) </a:t>
            </a:r>
          </a:p>
        </p:txBody>
      </p:sp>
      <p:sp>
        <p:nvSpPr>
          <p:cNvPr name="Freeform 7" id="7"/>
          <p:cNvSpPr/>
          <p:nvPr/>
        </p:nvSpPr>
        <p:spPr>
          <a:xfrm flipH="false" flipV="false" rot="0">
            <a:off x="9718842" y="1366236"/>
            <a:ext cx="7488425" cy="7554528"/>
          </a:xfrm>
          <a:custGeom>
            <a:avLst/>
            <a:gdLst/>
            <a:ahLst/>
            <a:cxnLst/>
            <a:rect r="r" b="b" t="t" l="l"/>
            <a:pathLst>
              <a:path h="7554528" w="7488425">
                <a:moveTo>
                  <a:pt x="0" y="0"/>
                </a:moveTo>
                <a:lnTo>
                  <a:pt x="7488426" y="0"/>
                </a:lnTo>
                <a:lnTo>
                  <a:pt x="7488426"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4231641"/>
            <a:ext cx="6118937" cy="573214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The second-generation computers are based on an advanced technology known as electronic transistor for switching, processing, and storing the electronic signals in this generation of computers. The main examples of 2nd generation computers include IBM 1400 Series and DEC PDP-I Series computers.</a:t>
            </a:r>
          </a:p>
        </p:txBody>
      </p:sp>
      <p:sp>
        <p:nvSpPr>
          <p:cNvPr name="TextBox 6" id="6"/>
          <p:cNvSpPr txBox="true"/>
          <p:nvPr/>
        </p:nvSpPr>
        <p:spPr>
          <a:xfrm rot="0">
            <a:off x="1584164" y="1162050"/>
            <a:ext cx="6118937" cy="31457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Second Generation (1954–1963)</a:t>
            </a:r>
          </a:p>
        </p:txBody>
      </p:sp>
      <p:sp>
        <p:nvSpPr>
          <p:cNvPr name="Freeform 7" id="7"/>
          <p:cNvSpPr/>
          <p:nvPr/>
        </p:nvSpPr>
        <p:spPr>
          <a:xfrm flipH="false" flipV="false" rot="0">
            <a:off x="9731067" y="1381395"/>
            <a:ext cx="7463975" cy="7539369"/>
          </a:xfrm>
          <a:custGeom>
            <a:avLst/>
            <a:gdLst/>
            <a:ahLst/>
            <a:cxnLst/>
            <a:rect r="r" b="b" t="t" l="l"/>
            <a:pathLst>
              <a:path h="7539369" w="7463975">
                <a:moveTo>
                  <a:pt x="0" y="0"/>
                </a:moveTo>
                <a:lnTo>
                  <a:pt x="7463976" y="0"/>
                </a:lnTo>
                <a:lnTo>
                  <a:pt x="7463976" y="7539369"/>
                </a:lnTo>
                <a:lnTo>
                  <a:pt x="0" y="75393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416052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The third-generation computers are classified based on the integrated circuit (IC) technology, which is much faster than individual transistor. The example of the computers pertaining to the 3rd generation include IBM PC, Intel 4004 chip, and others.</a:t>
            </a:r>
          </a:p>
        </p:txBody>
      </p:sp>
      <p:sp>
        <p:nvSpPr>
          <p:cNvPr name="TextBox 6" id="6"/>
          <p:cNvSpPr txBox="true"/>
          <p:nvPr/>
        </p:nvSpPr>
        <p:spPr>
          <a:xfrm rot="0">
            <a:off x="1584164" y="216874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Third Generation (1963–1973)</a:t>
            </a:r>
          </a:p>
        </p:txBody>
      </p:sp>
      <p:sp>
        <p:nvSpPr>
          <p:cNvPr name="Freeform 7" id="7"/>
          <p:cNvSpPr/>
          <p:nvPr/>
        </p:nvSpPr>
        <p:spPr>
          <a:xfrm flipH="false" flipV="false" rot="0">
            <a:off x="9666810" y="1366236"/>
            <a:ext cx="7592490" cy="7554528"/>
          </a:xfrm>
          <a:custGeom>
            <a:avLst/>
            <a:gdLst/>
            <a:ahLst/>
            <a:cxnLst/>
            <a:rect r="r" b="b" t="t" l="l"/>
            <a:pathLst>
              <a:path h="7554528" w="7592490">
                <a:moveTo>
                  <a:pt x="0" y="0"/>
                </a:moveTo>
                <a:lnTo>
                  <a:pt x="7592490" y="0"/>
                </a:lnTo>
                <a:lnTo>
                  <a:pt x="7592490"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4035738"/>
            <a:ext cx="6118937" cy="573214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The fourth-generation computers are characterized by the scale of integration of transistors. This generation of computers used the integration technology known as “Very Large-Scale Integration”, precisely referred to as VLSI technology. The examples of computers of the 4th generation include MITS Altair 8800, IBM PC, and Apple computers.</a:t>
            </a:r>
          </a:p>
        </p:txBody>
      </p:sp>
      <p:sp>
        <p:nvSpPr>
          <p:cNvPr name="TextBox 6" id="6"/>
          <p:cNvSpPr txBox="true"/>
          <p:nvPr/>
        </p:nvSpPr>
        <p:spPr>
          <a:xfrm rot="0">
            <a:off x="1584164" y="966147"/>
            <a:ext cx="6118937" cy="31457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Fourth Generation (1973–1985)</a:t>
            </a:r>
          </a:p>
        </p:txBody>
      </p:sp>
      <p:sp>
        <p:nvSpPr>
          <p:cNvPr name="Freeform 7" id="7"/>
          <p:cNvSpPr/>
          <p:nvPr/>
        </p:nvSpPr>
        <p:spPr>
          <a:xfrm flipH="false" flipV="false" rot="0">
            <a:off x="9833734" y="1366236"/>
            <a:ext cx="7258642" cy="7554528"/>
          </a:xfrm>
          <a:custGeom>
            <a:avLst/>
            <a:gdLst/>
            <a:ahLst/>
            <a:cxnLst/>
            <a:rect r="r" b="b" t="t" l="l"/>
            <a:pathLst>
              <a:path h="7554528" w="7258642">
                <a:moveTo>
                  <a:pt x="0" y="0"/>
                </a:moveTo>
                <a:lnTo>
                  <a:pt x="7258642" y="0"/>
                </a:lnTo>
                <a:lnTo>
                  <a:pt x="7258642"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4385747"/>
            <a:ext cx="6118937" cy="520827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The 5th generation computers are characterized by the advanced technologies supporting parallel processing, networking of the computers, and other capabilities. The integration of transistors in this generation of computers is referred to as “Ultra Large-Scale Integration”, or, more precisely referred to as ULSI technology</a:t>
            </a:r>
          </a:p>
        </p:txBody>
      </p:sp>
      <p:sp>
        <p:nvSpPr>
          <p:cNvPr name="TextBox 6" id="6"/>
          <p:cNvSpPr txBox="true"/>
          <p:nvPr/>
        </p:nvSpPr>
        <p:spPr>
          <a:xfrm rot="0">
            <a:off x="1584164" y="216874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Fifth Generation (1985–Present)</a:t>
            </a:r>
          </a:p>
        </p:txBody>
      </p:sp>
      <p:sp>
        <p:nvSpPr>
          <p:cNvPr name="Freeform 7" id="7"/>
          <p:cNvSpPr/>
          <p:nvPr/>
        </p:nvSpPr>
        <p:spPr>
          <a:xfrm flipH="false" flipV="false" rot="0">
            <a:off x="9695317" y="1366236"/>
            <a:ext cx="7563983" cy="7554528"/>
          </a:xfrm>
          <a:custGeom>
            <a:avLst/>
            <a:gdLst/>
            <a:ahLst/>
            <a:cxnLst/>
            <a:rect r="r" b="b" t="t" l="l"/>
            <a:pathLst>
              <a:path h="7554528" w="7563983">
                <a:moveTo>
                  <a:pt x="0" y="0"/>
                </a:moveTo>
                <a:lnTo>
                  <a:pt x="7563983" y="0"/>
                </a:lnTo>
                <a:lnTo>
                  <a:pt x="7563983"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2065020"/>
          </a:xfrm>
          <a:prstGeom prst="rect">
            <a:avLst/>
          </a:prstGeom>
        </p:spPr>
        <p:txBody>
          <a:bodyPr anchor="t" rtlCol="false" tIns="0" lIns="0" bIns="0" rIns="0">
            <a:spAutoFit/>
          </a:bodyPr>
          <a:lstStyle/>
          <a:p>
            <a:pPr>
              <a:lnSpc>
                <a:spcPts val="4199"/>
              </a:lnSpc>
            </a:pPr>
            <a:r>
              <a:rPr lang="en-US" sz="2799">
                <a:solidFill>
                  <a:srgbClr val="000000"/>
                </a:solidFill>
                <a:latin typeface="Montserrat Classic"/>
              </a:rPr>
              <a:t>First Generation (1940–1950) </a:t>
            </a:r>
          </a:p>
          <a:p>
            <a:pPr>
              <a:lnSpc>
                <a:spcPts val="4199"/>
              </a:lnSpc>
            </a:pPr>
            <a:r>
              <a:rPr lang="en-US" sz="2799">
                <a:solidFill>
                  <a:srgbClr val="000000"/>
                </a:solidFill>
                <a:latin typeface="Montserrat Classic"/>
              </a:rPr>
              <a:t>Second Generation (1955–1965)</a:t>
            </a:r>
          </a:p>
          <a:p>
            <a:pPr>
              <a:lnSpc>
                <a:spcPts val="4199"/>
              </a:lnSpc>
            </a:pPr>
            <a:r>
              <a:rPr lang="en-US" sz="2799">
                <a:solidFill>
                  <a:srgbClr val="000000"/>
                </a:solidFill>
                <a:latin typeface="Montserrat Classic"/>
              </a:rPr>
              <a:t>Third Generation (1965–1980)  </a:t>
            </a:r>
          </a:p>
          <a:p>
            <a:pPr algn="l" marL="0" indent="0" lvl="0">
              <a:lnSpc>
                <a:spcPts val="4199"/>
              </a:lnSpc>
              <a:spcBef>
                <a:spcPct val="0"/>
              </a:spcBef>
            </a:pPr>
            <a:r>
              <a:rPr lang="en-US" sz="2799">
                <a:solidFill>
                  <a:srgbClr val="000000"/>
                </a:solidFill>
                <a:latin typeface="Montserrat Classic"/>
              </a:rPr>
              <a:t>Fourth Generation (1980–Present)</a:t>
            </a:r>
          </a:p>
        </p:txBody>
      </p:sp>
      <p:sp>
        <p:nvSpPr>
          <p:cNvPr name="TextBox 6" id="6"/>
          <p:cNvSpPr txBox="true"/>
          <p:nvPr/>
        </p:nvSpPr>
        <p:spPr>
          <a:xfrm rot="0">
            <a:off x="1584164" y="216874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Operating System Generations</a:t>
            </a:r>
          </a:p>
        </p:txBody>
      </p:sp>
      <p:sp>
        <p:nvSpPr>
          <p:cNvPr name="Freeform 7" id="7"/>
          <p:cNvSpPr/>
          <p:nvPr/>
        </p:nvSpPr>
        <p:spPr>
          <a:xfrm flipH="false" flipV="false" rot="0">
            <a:off x="9833734" y="1366236"/>
            <a:ext cx="7258642" cy="7554528"/>
          </a:xfrm>
          <a:custGeom>
            <a:avLst/>
            <a:gdLst/>
            <a:ahLst/>
            <a:cxnLst/>
            <a:rect r="r" b="b" t="t" l="l"/>
            <a:pathLst>
              <a:path h="7554528" w="7258642">
                <a:moveTo>
                  <a:pt x="0" y="0"/>
                </a:moveTo>
                <a:lnTo>
                  <a:pt x="7258642" y="0"/>
                </a:lnTo>
                <a:lnTo>
                  <a:pt x="7258642"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311277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The First generation of operating system was the direct operating access on the computer to the programmers to develop a code in machine language and run on the computer</a:t>
            </a:r>
          </a:p>
        </p:txBody>
      </p:sp>
      <p:sp>
        <p:nvSpPr>
          <p:cNvPr name="TextBox 6" id="6"/>
          <p:cNvSpPr txBox="true"/>
          <p:nvPr/>
        </p:nvSpPr>
        <p:spPr>
          <a:xfrm rot="0">
            <a:off x="1584164" y="216874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First Generation (1940–1950) </a:t>
            </a:r>
          </a:p>
        </p:txBody>
      </p:sp>
      <p:sp>
        <p:nvSpPr>
          <p:cNvPr name="Freeform 7" id="7"/>
          <p:cNvSpPr/>
          <p:nvPr/>
        </p:nvSpPr>
        <p:spPr>
          <a:xfrm flipH="false" flipV="false" rot="0">
            <a:off x="9718842" y="1366236"/>
            <a:ext cx="7488425" cy="7554528"/>
          </a:xfrm>
          <a:custGeom>
            <a:avLst/>
            <a:gdLst/>
            <a:ahLst/>
            <a:cxnLst/>
            <a:rect r="r" b="b" t="t" l="l"/>
            <a:pathLst>
              <a:path h="7554528" w="7488425">
                <a:moveTo>
                  <a:pt x="0" y="0"/>
                </a:moveTo>
                <a:lnTo>
                  <a:pt x="7488426" y="0"/>
                </a:lnTo>
                <a:lnTo>
                  <a:pt x="7488426"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3824472"/>
            <a:ext cx="6118937" cy="625602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The second-generation operating system is marked by the first specialized operating system developed by General Motors in early 1950s, General Motors Operating Systems (GMOS) and was developed for the IBM computers. The main characteristics of this operating system included single stream batch processing and the use of punch cards for input jobs.</a:t>
            </a:r>
          </a:p>
        </p:txBody>
      </p:sp>
      <p:sp>
        <p:nvSpPr>
          <p:cNvPr name="TextBox 6" id="6"/>
          <p:cNvSpPr txBox="true"/>
          <p:nvPr/>
        </p:nvSpPr>
        <p:spPr>
          <a:xfrm rot="0">
            <a:off x="1584164" y="754881"/>
            <a:ext cx="6118937" cy="31457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Second Generation (1955–1965) </a:t>
            </a:r>
          </a:p>
        </p:txBody>
      </p:sp>
      <p:sp>
        <p:nvSpPr>
          <p:cNvPr name="Freeform 7" id="7"/>
          <p:cNvSpPr/>
          <p:nvPr/>
        </p:nvSpPr>
        <p:spPr>
          <a:xfrm flipH="false" flipV="false" rot="0">
            <a:off x="9731067" y="1381395"/>
            <a:ext cx="7463975" cy="7539369"/>
          </a:xfrm>
          <a:custGeom>
            <a:avLst/>
            <a:gdLst/>
            <a:ahLst/>
            <a:cxnLst/>
            <a:rect r="r" b="b" t="t" l="l"/>
            <a:pathLst>
              <a:path h="7539369" w="7463975">
                <a:moveTo>
                  <a:pt x="0" y="0"/>
                </a:moveTo>
                <a:lnTo>
                  <a:pt x="7463976" y="0"/>
                </a:lnTo>
                <a:lnTo>
                  <a:pt x="7463976" y="7539369"/>
                </a:lnTo>
                <a:lnTo>
                  <a:pt x="0" y="75393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3112770"/>
          </a:xfrm>
          <a:prstGeom prst="rect">
            <a:avLst/>
          </a:prstGeom>
        </p:spPr>
        <p:txBody>
          <a:bodyPr anchor="t" rtlCol="false" tIns="0" lIns="0" bIns="0" rIns="0">
            <a:spAutoFit/>
          </a:bodyPr>
          <a:lstStyle/>
          <a:p>
            <a:pPr marL="0" indent="0" lvl="0">
              <a:lnSpc>
                <a:spcPts val="4199"/>
              </a:lnSpc>
              <a:spcBef>
                <a:spcPct val="0"/>
              </a:spcBef>
            </a:pPr>
            <a:r>
              <a:rPr lang="en-US" sz="2799">
                <a:solidFill>
                  <a:srgbClr val="000000"/>
                </a:solidFill>
                <a:latin typeface="Montserrat Classic"/>
              </a:rPr>
              <a:t>This OS generation is characterized by the multiprogramming functionality in which multiple tasks would be performed through operating system.</a:t>
            </a:r>
          </a:p>
        </p:txBody>
      </p:sp>
      <p:sp>
        <p:nvSpPr>
          <p:cNvPr name="TextBox 6" id="6"/>
          <p:cNvSpPr txBox="true"/>
          <p:nvPr/>
        </p:nvSpPr>
        <p:spPr>
          <a:xfrm rot="0">
            <a:off x="1584164" y="216874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Third Generation (1965–1980) </a:t>
            </a:r>
          </a:p>
        </p:txBody>
      </p:sp>
      <p:sp>
        <p:nvSpPr>
          <p:cNvPr name="Freeform 7" id="7"/>
          <p:cNvSpPr/>
          <p:nvPr/>
        </p:nvSpPr>
        <p:spPr>
          <a:xfrm flipH="false" flipV="false" rot="0">
            <a:off x="9666810" y="1366236"/>
            <a:ext cx="7592490" cy="7554528"/>
          </a:xfrm>
          <a:custGeom>
            <a:avLst/>
            <a:gdLst/>
            <a:ahLst/>
            <a:cxnLst/>
            <a:rect r="r" b="b" t="t" l="l"/>
            <a:pathLst>
              <a:path h="7554528" w="7592490">
                <a:moveTo>
                  <a:pt x="0" y="0"/>
                </a:moveTo>
                <a:lnTo>
                  <a:pt x="7592490" y="0"/>
                </a:lnTo>
                <a:lnTo>
                  <a:pt x="7592490"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3526155"/>
            <a:ext cx="6118937" cy="573214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A CPS system is a computer-based system whose core mechanism of operation and function is monitored and controlled by computer programs, commonly referred to as software algorithms or applications and integrated through communication networks for effective coordination and communication among the ICT elements</a:t>
            </a:r>
          </a:p>
        </p:txBody>
      </p:sp>
      <p:sp>
        <p:nvSpPr>
          <p:cNvPr name="TextBox 6" id="6"/>
          <p:cNvSpPr txBox="true"/>
          <p:nvPr/>
        </p:nvSpPr>
        <p:spPr>
          <a:xfrm rot="0">
            <a:off x="1584164" y="127492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Cyber-Physical Systems (CPS)</a:t>
            </a:r>
          </a:p>
        </p:txBody>
      </p:sp>
      <p:sp>
        <p:nvSpPr>
          <p:cNvPr name="Freeform 7" id="7"/>
          <p:cNvSpPr/>
          <p:nvPr/>
        </p:nvSpPr>
        <p:spPr>
          <a:xfrm flipH="false" flipV="false" rot="0">
            <a:off x="9833734" y="1366236"/>
            <a:ext cx="7258642" cy="7554528"/>
          </a:xfrm>
          <a:custGeom>
            <a:avLst/>
            <a:gdLst/>
            <a:ahLst/>
            <a:cxnLst/>
            <a:rect r="r" b="b" t="t" l="l"/>
            <a:pathLst>
              <a:path h="7554528" w="7258642">
                <a:moveTo>
                  <a:pt x="0" y="0"/>
                </a:moveTo>
                <a:lnTo>
                  <a:pt x="7258642" y="0"/>
                </a:lnTo>
                <a:lnTo>
                  <a:pt x="7258642"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258889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The start of modern operating systems is referred to as the fourth generation OS era. In this era, a range of modern operating systems were developed.</a:t>
            </a:r>
          </a:p>
        </p:txBody>
      </p:sp>
      <p:sp>
        <p:nvSpPr>
          <p:cNvPr name="TextBox 6" id="6"/>
          <p:cNvSpPr txBox="true"/>
          <p:nvPr/>
        </p:nvSpPr>
        <p:spPr>
          <a:xfrm rot="0">
            <a:off x="1584164" y="2168741"/>
            <a:ext cx="6118937" cy="31457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Fourth Generation (1980–Present)</a:t>
            </a:r>
          </a:p>
        </p:txBody>
      </p:sp>
      <p:sp>
        <p:nvSpPr>
          <p:cNvPr name="Freeform 7" id="7"/>
          <p:cNvSpPr/>
          <p:nvPr/>
        </p:nvSpPr>
        <p:spPr>
          <a:xfrm flipH="false" flipV="false" rot="0">
            <a:off x="9833734" y="1366236"/>
            <a:ext cx="7258642" cy="7554528"/>
          </a:xfrm>
          <a:custGeom>
            <a:avLst/>
            <a:gdLst/>
            <a:ahLst/>
            <a:cxnLst/>
            <a:rect r="r" b="b" t="t" l="l"/>
            <a:pathLst>
              <a:path h="7554528" w="7258642">
                <a:moveTo>
                  <a:pt x="0" y="0"/>
                </a:moveTo>
                <a:lnTo>
                  <a:pt x="7258642" y="0"/>
                </a:lnTo>
                <a:lnTo>
                  <a:pt x="7258642"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2588895"/>
          </a:xfrm>
          <a:prstGeom prst="rect">
            <a:avLst/>
          </a:prstGeom>
        </p:spPr>
        <p:txBody>
          <a:bodyPr anchor="t" rtlCol="false" tIns="0" lIns="0" bIns="0" rIns="0">
            <a:spAutoFit/>
          </a:bodyPr>
          <a:lstStyle/>
          <a:p>
            <a:pPr>
              <a:lnSpc>
                <a:spcPts val="4199"/>
              </a:lnSpc>
            </a:pPr>
            <a:r>
              <a:rPr lang="en-US" sz="2799">
                <a:solidFill>
                  <a:srgbClr val="000000"/>
                </a:solidFill>
                <a:latin typeface="Montserrat Classic"/>
              </a:rPr>
              <a:t>First Generation </a:t>
            </a:r>
          </a:p>
          <a:p>
            <a:pPr>
              <a:lnSpc>
                <a:spcPts val="4199"/>
              </a:lnSpc>
            </a:pPr>
            <a:r>
              <a:rPr lang="en-US" sz="2799">
                <a:solidFill>
                  <a:srgbClr val="000000"/>
                </a:solidFill>
                <a:latin typeface="Montserrat Classic"/>
              </a:rPr>
              <a:t>Second Generation</a:t>
            </a:r>
          </a:p>
          <a:p>
            <a:pPr>
              <a:lnSpc>
                <a:spcPts val="4199"/>
              </a:lnSpc>
            </a:pPr>
            <a:r>
              <a:rPr lang="en-US" sz="2799">
                <a:solidFill>
                  <a:srgbClr val="000000"/>
                </a:solidFill>
                <a:latin typeface="Montserrat Classic"/>
              </a:rPr>
              <a:t>Third Generation </a:t>
            </a:r>
          </a:p>
          <a:p>
            <a:pPr>
              <a:lnSpc>
                <a:spcPts val="4199"/>
              </a:lnSpc>
            </a:pPr>
            <a:r>
              <a:rPr lang="en-US" sz="2799">
                <a:solidFill>
                  <a:srgbClr val="000000"/>
                </a:solidFill>
                <a:latin typeface="Montserrat Classic"/>
              </a:rPr>
              <a:t>Fourth Generation </a:t>
            </a:r>
          </a:p>
          <a:p>
            <a:pPr algn="l" marL="0" indent="0" lvl="0">
              <a:lnSpc>
                <a:spcPts val="4199"/>
              </a:lnSpc>
              <a:spcBef>
                <a:spcPct val="0"/>
              </a:spcBef>
            </a:pPr>
            <a:r>
              <a:rPr lang="en-US" sz="2799">
                <a:solidFill>
                  <a:srgbClr val="000000"/>
                </a:solidFill>
                <a:latin typeface="Montserrat Classic"/>
              </a:rPr>
              <a:t>Fifth Generation</a:t>
            </a:r>
          </a:p>
        </p:txBody>
      </p:sp>
      <p:sp>
        <p:nvSpPr>
          <p:cNvPr name="TextBox 6" id="6"/>
          <p:cNvSpPr txBox="true"/>
          <p:nvPr/>
        </p:nvSpPr>
        <p:spPr>
          <a:xfrm rot="0">
            <a:off x="1584164" y="2168741"/>
            <a:ext cx="6118937" cy="31457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Application Software Generations </a:t>
            </a:r>
          </a:p>
        </p:txBody>
      </p:sp>
      <p:sp>
        <p:nvSpPr>
          <p:cNvPr name="Freeform 7" id="7"/>
          <p:cNvSpPr/>
          <p:nvPr/>
        </p:nvSpPr>
        <p:spPr>
          <a:xfrm flipH="false" flipV="false" rot="0">
            <a:off x="9833734" y="1366236"/>
            <a:ext cx="7258642" cy="7554528"/>
          </a:xfrm>
          <a:custGeom>
            <a:avLst/>
            <a:gdLst/>
            <a:ahLst/>
            <a:cxnLst/>
            <a:rect r="r" b="b" t="t" l="l"/>
            <a:pathLst>
              <a:path h="7554528" w="7258642">
                <a:moveTo>
                  <a:pt x="0" y="0"/>
                </a:moveTo>
                <a:lnTo>
                  <a:pt x="7258642" y="0"/>
                </a:lnTo>
                <a:lnTo>
                  <a:pt x="7258642"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3833204"/>
            <a:ext cx="6118937" cy="468439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The first-generation software programs can be classified as the mechanical and electrical algorithms to instruct the computers/calculators to perform certain computations. This era starts from the creation of the irst algorithm by Ada Lovelace in 1842 for the Analytical Engine.</a:t>
            </a:r>
          </a:p>
        </p:txBody>
      </p:sp>
      <p:sp>
        <p:nvSpPr>
          <p:cNvPr name="TextBox 6" id="6"/>
          <p:cNvSpPr txBox="true"/>
          <p:nvPr/>
        </p:nvSpPr>
        <p:spPr>
          <a:xfrm rot="0">
            <a:off x="1584164" y="2168741"/>
            <a:ext cx="6118937"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First Generation</a:t>
            </a:r>
          </a:p>
        </p:txBody>
      </p:sp>
      <p:sp>
        <p:nvSpPr>
          <p:cNvPr name="Freeform 7" id="7"/>
          <p:cNvSpPr/>
          <p:nvPr/>
        </p:nvSpPr>
        <p:spPr>
          <a:xfrm flipH="false" flipV="false" rot="0">
            <a:off x="9695317" y="1366236"/>
            <a:ext cx="7563983" cy="7554528"/>
          </a:xfrm>
          <a:custGeom>
            <a:avLst/>
            <a:gdLst/>
            <a:ahLst/>
            <a:cxnLst/>
            <a:rect r="r" b="b" t="t" l="l"/>
            <a:pathLst>
              <a:path h="7554528" w="7563983">
                <a:moveTo>
                  <a:pt x="0" y="0"/>
                </a:moveTo>
                <a:lnTo>
                  <a:pt x="7563983" y="0"/>
                </a:lnTo>
                <a:lnTo>
                  <a:pt x="7563983"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416052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The development and deployment of machine-readable code in different forms that require high-level of expertise, skill, and understanding of the codes is considered as the second generation of the computer software applications</a:t>
            </a:r>
          </a:p>
        </p:txBody>
      </p:sp>
      <p:sp>
        <p:nvSpPr>
          <p:cNvPr name="TextBox 6" id="6"/>
          <p:cNvSpPr txBox="true"/>
          <p:nvPr/>
        </p:nvSpPr>
        <p:spPr>
          <a:xfrm rot="0">
            <a:off x="1584164" y="216874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second generation</a:t>
            </a:r>
          </a:p>
        </p:txBody>
      </p:sp>
      <p:sp>
        <p:nvSpPr>
          <p:cNvPr name="Freeform 7" id="7"/>
          <p:cNvSpPr/>
          <p:nvPr/>
        </p:nvSpPr>
        <p:spPr>
          <a:xfrm flipH="false" flipV="false" rot="0">
            <a:off x="9718842" y="1366236"/>
            <a:ext cx="7488425" cy="7554528"/>
          </a:xfrm>
          <a:custGeom>
            <a:avLst/>
            <a:gdLst/>
            <a:ahLst/>
            <a:cxnLst/>
            <a:rect r="r" b="b" t="t" l="l"/>
            <a:pathLst>
              <a:path h="7554528" w="7488425">
                <a:moveTo>
                  <a:pt x="0" y="0"/>
                </a:moveTo>
                <a:lnTo>
                  <a:pt x="7488426" y="0"/>
                </a:lnTo>
                <a:lnTo>
                  <a:pt x="7488426"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4044471"/>
            <a:ext cx="6118937" cy="363664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This era includes numerous software programs such as A-0 and related series developed by Grace Murray Hooper [30]. The other major software applications include FORTRAN, COBOL, LIST, and so on.</a:t>
            </a:r>
          </a:p>
        </p:txBody>
      </p:sp>
      <p:sp>
        <p:nvSpPr>
          <p:cNvPr name="TextBox 6" id="6"/>
          <p:cNvSpPr txBox="true"/>
          <p:nvPr/>
        </p:nvSpPr>
        <p:spPr>
          <a:xfrm rot="0">
            <a:off x="1584164" y="2168741"/>
            <a:ext cx="6118937"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third generation</a:t>
            </a:r>
          </a:p>
        </p:txBody>
      </p:sp>
      <p:sp>
        <p:nvSpPr>
          <p:cNvPr name="Freeform 7" id="7"/>
          <p:cNvSpPr/>
          <p:nvPr/>
        </p:nvSpPr>
        <p:spPr>
          <a:xfrm flipH="false" flipV="false" rot="0">
            <a:off x="9731067" y="1381395"/>
            <a:ext cx="7463975" cy="7539369"/>
          </a:xfrm>
          <a:custGeom>
            <a:avLst/>
            <a:gdLst/>
            <a:ahLst/>
            <a:cxnLst/>
            <a:rect r="r" b="b" t="t" l="l"/>
            <a:pathLst>
              <a:path h="7539369" w="7463975">
                <a:moveTo>
                  <a:pt x="0" y="0"/>
                </a:moveTo>
                <a:lnTo>
                  <a:pt x="7463976" y="0"/>
                </a:lnTo>
                <a:lnTo>
                  <a:pt x="7463976" y="7539369"/>
                </a:lnTo>
                <a:lnTo>
                  <a:pt x="0" y="75393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4209631"/>
            <a:ext cx="6118937" cy="573214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The materialization of fourth generation software applications was powered by the high-level programming languages such as C, SQL, and others that pave the way for development of domain-speciic applications to automate different processes without any large-scale intervention of human and other resources on computers.</a:t>
            </a:r>
          </a:p>
        </p:txBody>
      </p:sp>
      <p:sp>
        <p:nvSpPr>
          <p:cNvPr name="TextBox 6" id="6"/>
          <p:cNvSpPr txBox="true"/>
          <p:nvPr/>
        </p:nvSpPr>
        <p:spPr>
          <a:xfrm rot="0">
            <a:off x="1584164" y="216874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fourth generation</a:t>
            </a:r>
          </a:p>
        </p:txBody>
      </p:sp>
      <p:sp>
        <p:nvSpPr>
          <p:cNvPr name="Freeform 7" id="7"/>
          <p:cNvSpPr/>
          <p:nvPr/>
        </p:nvSpPr>
        <p:spPr>
          <a:xfrm flipH="false" flipV="false" rot="0">
            <a:off x="9666810" y="1366236"/>
            <a:ext cx="7592490" cy="7554528"/>
          </a:xfrm>
          <a:custGeom>
            <a:avLst/>
            <a:gdLst/>
            <a:ahLst/>
            <a:cxnLst/>
            <a:rect r="r" b="b" t="t" l="l"/>
            <a:pathLst>
              <a:path h="7554528" w="7592490">
                <a:moveTo>
                  <a:pt x="0" y="0"/>
                </a:moveTo>
                <a:lnTo>
                  <a:pt x="7592490" y="0"/>
                </a:lnTo>
                <a:lnTo>
                  <a:pt x="7592490"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3735697"/>
            <a:ext cx="6118937" cy="416052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The interactivity, resource-reusability, code-reusability, responsiveness, backend &amp; frontend scripting, real-time response, and many other additional features of modern software applications characterize the fifth-generation</a:t>
            </a:r>
          </a:p>
        </p:txBody>
      </p:sp>
      <p:sp>
        <p:nvSpPr>
          <p:cNvPr name="TextBox 6" id="6"/>
          <p:cNvSpPr txBox="true"/>
          <p:nvPr/>
        </p:nvSpPr>
        <p:spPr>
          <a:xfrm rot="0">
            <a:off x="1584164" y="2168741"/>
            <a:ext cx="6118937"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fifth generation</a:t>
            </a:r>
          </a:p>
        </p:txBody>
      </p:sp>
      <p:sp>
        <p:nvSpPr>
          <p:cNvPr name="Freeform 7" id="7"/>
          <p:cNvSpPr/>
          <p:nvPr/>
        </p:nvSpPr>
        <p:spPr>
          <a:xfrm flipH="false" flipV="false" rot="0">
            <a:off x="9833734" y="1366236"/>
            <a:ext cx="7258642" cy="7554528"/>
          </a:xfrm>
          <a:custGeom>
            <a:avLst/>
            <a:gdLst/>
            <a:ahLst/>
            <a:cxnLst/>
            <a:rect r="r" b="b" t="t" l="l"/>
            <a:pathLst>
              <a:path h="7554528" w="7258642">
                <a:moveTo>
                  <a:pt x="0" y="0"/>
                </a:moveTo>
                <a:lnTo>
                  <a:pt x="7258642" y="0"/>
                </a:lnTo>
                <a:lnTo>
                  <a:pt x="7258642"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2588895"/>
          </a:xfrm>
          <a:prstGeom prst="rect">
            <a:avLst/>
          </a:prstGeom>
        </p:spPr>
        <p:txBody>
          <a:bodyPr anchor="t" rtlCol="false" tIns="0" lIns="0" bIns="0" rIns="0">
            <a:spAutoFit/>
          </a:bodyPr>
          <a:lstStyle/>
          <a:p>
            <a:pPr>
              <a:lnSpc>
                <a:spcPts val="4199"/>
              </a:lnSpc>
            </a:pPr>
            <a:r>
              <a:rPr lang="en-US" sz="2799">
                <a:solidFill>
                  <a:srgbClr val="000000"/>
                </a:solidFill>
                <a:latin typeface="Montserrat Classic"/>
              </a:rPr>
              <a:t>First Generation </a:t>
            </a:r>
          </a:p>
          <a:p>
            <a:pPr>
              <a:lnSpc>
                <a:spcPts val="4199"/>
              </a:lnSpc>
            </a:pPr>
            <a:r>
              <a:rPr lang="en-US" sz="2799">
                <a:solidFill>
                  <a:srgbClr val="000000"/>
                </a:solidFill>
                <a:latin typeface="Montserrat Classic"/>
              </a:rPr>
              <a:t>Second Generation</a:t>
            </a:r>
          </a:p>
          <a:p>
            <a:pPr>
              <a:lnSpc>
                <a:spcPts val="4199"/>
              </a:lnSpc>
            </a:pPr>
            <a:r>
              <a:rPr lang="en-US" sz="2799">
                <a:solidFill>
                  <a:srgbClr val="000000"/>
                </a:solidFill>
                <a:latin typeface="Montserrat Classic"/>
              </a:rPr>
              <a:t>Third Generation </a:t>
            </a:r>
          </a:p>
          <a:p>
            <a:pPr>
              <a:lnSpc>
                <a:spcPts val="4199"/>
              </a:lnSpc>
            </a:pPr>
            <a:r>
              <a:rPr lang="en-US" sz="2799">
                <a:solidFill>
                  <a:srgbClr val="000000"/>
                </a:solidFill>
                <a:latin typeface="Montserrat Classic"/>
              </a:rPr>
              <a:t>Fourth Generation </a:t>
            </a:r>
          </a:p>
          <a:p>
            <a:pPr algn="l" marL="0" indent="0" lvl="0">
              <a:lnSpc>
                <a:spcPts val="4199"/>
              </a:lnSpc>
              <a:spcBef>
                <a:spcPct val="0"/>
              </a:spcBef>
            </a:pPr>
            <a:r>
              <a:rPr lang="en-US" sz="2799">
                <a:solidFill>
                  <a:srgbClr val="000000"/>
                </a:solidFill>
                <a:latin typeface="Montserrat Classic"/>
              </a:rPr>
              <a:t>Fifth Generation</a:t>
            </a:r>
          </a:p>
        </p:txBody>
      </p:sp>
      <p:sp>
        <p:nvSpPr>
          <p:cNvPr name="TextBox 6" id="6"/>
          <p:cNvSpPr txBox="true"/>
          <p:nvPr/>
        </p:nvSpPr>
        <p:spPr>
          <a:xfrm rot="0">
            <a:off x="1584164" y="2168741"/>
            <a:ext cx="6118937" cy="31457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Programming Language Generations</a:t>
            </a:r>
          </a:p>
        </p:txBody>
      </p:sp>
      <p:sp>
        <p:nvSpPr>
          <p:cNvPr name="Freeform 7" id="7"/>
          <p:cNvSpPr/>
          <p:nvPr/>
        </p:nvSpPr>
        <p:spPr>
          <a:xfrm flipH="false" flipV="false" rot="0">
            <a:off x="9833734" y="1366236"/>
            <a:ext cx="7258642" cy="7554528"/>
          </a:xfrm>
          <a:custGeom>
            <a:avLst/>
            <a:gdLst/>
            <a:ahLst/>
            <a:cxnLst/>
            <a:rect r="r" b="b" t="t" l="l"/>
            <a:pathLst>
              <a:path h="7554528" w="7258642">
                <a:moveTo>
                  <a:pt x="0" y="0"/>
                </a:moveTo>
                <a:lnTo>
                  <a:pt x="7258642" y="0"/>
                </a:lnTo>
                <a:lnTo>
                  <a:pt x="7258642"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4239486"/>
            <a:ext cx="6118937" cy="363664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The first-generation programming language is known for its characteristics of machine-level programming category. This group of programming languages did not use any compilers or assemblers for the code to deploy.</a:t>
            </a:r>
          </a:p>
        </p:txBody>
      </p:sp>
      <p:sp>
        <p:nvSpPr>
          <p:cNvPr name="TextBox 6" id="6"/>
          <p:cNvSpPr txBox="true"/>
          <p:nvPr/>
        </p:nvSpPr>
        <p:spPr>
          <a:xfrm rot="0">
            <a:off x="1584164" y="2168741"/>
            <a:ext cx="6118937"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first generation</a:t>
            </a:r>
          </a:p>
        </p:txBody>
      </p:sp>
      <p:sp>
        <p:nvSpPr>
          <p:cNvPr name="Freeform 7" id="7"/>
          <p:cNvSpPr/>
          <p:nvPr/>
        </p:nvSpPr>
        <p:spPr>
          <a:xfrm flipH="false" flipV="false" rot="0">
            <a:off x="9695317" y="1366236"/>
            <a:ext cx="7563983" cy="7554528"/>
          </a:xfrm>
          <a:custGeom>
            <a:avLst/>
            <a:gdLst/>
            <a:ahLst/>
            <a:cxnLst/>
            <a:rect r="r" b="b" t="t" l="l"/>
            <a:pathLst>
              <a:path h="7554528" w="7563983">
                <a:moveTo>
                  <a:pt x="0" y="0"/>
                </a:moveTo>
                <a:lnTo>
                  <a:pt x="7563983" y="0"/>
                </a:lnTo>
                <a:lnTo>
                  <a:pt x="7563983"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3443174"/>
            <a:ext cx="6118937" cy="625602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The languages in the second generation are also known as low-level programming languages. The main examples of the 2nd generation computer languages include RISC (Reduced Instruction Set Computing), CISC (Complex Instruction Set Computing), X86, ARM (Advanced RISC Machine), MIPS (Microprocessor without Interlocked Pipelined Stages), and others</a:t>
            </a:r>
          </a:p>
        </p:txBody>
      </p:sp>
      <p:sp>
        <p:nvSpPr>
          <p:cNvPr name="TextBox 6" id="6"/>
          <p:cNvSpPr txBox="true"/>
          <p:nvPr/>
        </p:nvSpPr>
        <p:spPr>
          <a:xfrm rot="0">
            <a:off x="1584164" y="1162050"/>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second generation</a:t>
            </a:r>
          </a:p>
        </p:txBody>
      </p:sp>
      <p:sp>
        <p:nvSpPr>
          <p:cNvPr name="Freeform 7" id="7"/>
          <p:cNvSpPr/>
          <p:nvPr/>
        </p:nvSpPr>
        <p:spPr>
          <a:xfrm flipH="false" flipV="false" rot="0">
            <a:off x="9718842" y="1366236"/>
            <a:ext cx="7488425" cy="7554528"/>
          </a:xfrm>
          <a:custGeom>
            <a:avLst/>
            <a:gdLst/>
            <a:ahLst/>
            <a:cxnLst/>
            <a:rect r="r" b="b" t="t" l="l"/>
            <a:pathLst>
              <a:path h="7554528" w="7488425">
                <a:moveTo>
                  <a:pt x="0" y="0"/>
                </a:moveTo>
                <a:lnTo>
                  <a:pt x="7488426" y="0"/>
                </a:lnTo>
                <a:lnTo>
                  <a:pt x="7488426"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227107" y="2558262"/>
            <a:ext cx="7032193" cy="5367492"/>
          </a:xfrm>
          <a:custGeom>
            <a:avLst/>
            <a:gdLst/>
            <a:ahLst/>
            <a:cxnLst/>
            <a:rect r="r" b="b" t="t" l="l"/>
            <a:pathLst>
              <a:path h="5367492" w="7032193">
                <a:moveTo>
                  <a:pt x="0" y="0"/>
                </a:moveTo>
                <a:lnTo>
                  <a:pt x="7032193" y="0"/>
                </a:lnTo>
                <a:lnTo>
                  <a:pt x="7032193" y="5367492"/>
                </a:lnTo>
                <a:lnTo>
                  <a:pt x="0" y="5367492"/>
                </a:lnTo>
                <a:lnTo>
                  <a:pt x="0" y="0"/>
                </a:lnTo>
                <a:close/>
              </a:path>
            </a:pathLst>
          </a:custGeom>
          <a:blipFill>
            <a:blip r:embed="rId2"/>
            <a:stretch>
              <a:fillRect l="0" t="0" r="0" b="0"/>
            </a:stretch>
          </a:blipFill>
        </p:spPr>
      </p:sp>
      <p:sp>
        <p:nvSpPr>
          <p:cNvPr name="TextBox 6" id="6"/>
          <p:cNvSpPr txBox="true"/>
          <p:nvPr/>
        </p:nvSpPr>
        <p:spPr>
          <a:xfrm rot="0">
            <a:off x="1584164" y="5165808"/>
            <a:ext cx="6118937" cy="3636645"/>
          </a:xfrm>
          <a:prstGeom prst="rect">
            <a:avLst/>
          </a:prstGeom>
        </p:spPr>
        <p:txBody>
          <a:bodyPr anchor="t" rtlCol="false" tIns="0" lIns="0" bIns="0" rIns="0">
            <a:spAutoFit/>
          </a:bodyPr>
          <a:lstStyle/>
          <a:p>
            <a:pPr>
              <a:lnSpc>
                <a:spcPts val="4199"/>
              </a:lnSpc>
            </a:pPr>
            <a:r>
              <a:rPr lang="en-US" sz="2799">
                <a:solidFill>
                  <a:srgbClr val="000000"/>
                </a:solidFill>
                <a:latin typeface="Montserrat Classic"/>
              </a:rPr>
              <a:t>The emergence of modern ICT technology can be traced back in early 40s when the Word War II (WWII) was going on. The first commercial computer developed in 1951 was named as UNIVAC I</a:t>
            </a:r>
          </a:p>
          <a:p>
            <a:pPr algn="l" marL="0" indent="0" lvl="0">
              <a:lnSpc>
                <a:spcPts val="4199"/>
              </a:lnSpc>
              <a:spcBef>
                <a:spcPct val="0"/>
              </a:spcBef>
            </a:pPr>
          </a:p>
        </p:txBody>
      </p:sp>
      <p:sp>
        <p:nvSpPr>
          <p:cNvPr name="TextBox 7" id="7"/>
          <p:cNvSpPr txBox="true"/>
          <p:nvPr/>
        </p:nvSpPr>
        <p:spPr>
          <a:xfrm rot="0">
            <a:off x="1584164" y="2168741"/>
            <a:ext cx="7354033" cy="31457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An Overview of ICT Advanced Technologies</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4174481"/>
            <a:ext cx="6118937" cy="363664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Third-generation computer programming languages are more sophisticated, capable, feature-rich, and computer-independent or portable. Examples include FORTRAN, COBOL, C, Java, Pascal, Perl, PHP.</a:t>
            </a:r>
          </a:p>
        </p:txBody>
      </p:sp>
      <p:sp>
        <p:nvSpPr>
          <p:cNvPr name="TextBox 6" id="6"/>
          <p:cNvSpPr txBox="true"/>
          <p:nvPr/>
        </p:nvSpPr>
        <p:spPr>
          <a:xfrm rot="0">
            <a:off x="1584164" y="2168741"/>
            <a:ext cx="6118937"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third generation</a:t>
            </a:r>
          </a:p>
        </p:txBody>
      </p:sp>
      <p:sp>
        <p:nvSpPr>
          <p:cNvPr name="Freeform 7" id="7"/>
          <p:cNvSpPr/>
          <p:nvPr/>
        </p:nvSpPr>
        <p:spPr>
          <a:xfrm flipH="false" flipV="false" rot="0">
            <a:off x="9731067" y="1381395"/>
            <a:ext cx="7463975" cy="7539369"/>
          </a:xfrm>
          <a:custGeom>
            <a:avLst/>
            <a:gdLst/>
            <a:ahLst/>
            <a:cxnLst/>
            <a:rect r="r" b="b" t="t" l="l"/>
            <a:pathLst>
              <a:path h="7539369" w="7463975">
                <a:moveTo>
                  <a:pt x="0" y="0"/>
                </a:moveTo>
                <a:lnTo>
                  <a:pt x="7463976" y="0"/>
                </a:lnTo>
                <a:lnTo>
                  <a:pt x="7463976" y="7539369"/>
                </a:lnTo>
                <a:lnTo>
                  <a:pt x="0" y="75393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3543330"/>
            <a:ext cx="6118937" cy="625602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The programming languages dealing with different software development domains such as web development, database management, mathematical optimization, report generation, and others are referred to as the 4th generation programming languages. The examples of the fourth-generation languages include R, Oracle Report, PL/SQL, SQL, ABAP. </a:t>
            </a:r>
          </a:p>
        </p:txBody>
      </p:sp>
      <p:sp>
        <p:nvSpPr>
          <p:cNvPr name="TextBox 6" id="6"/>
          <p:cNvSpPr txBox="true"/>
          <p:nvPr/>
        </p:nvSpPr>
        <p:spPr>
          <a:xfrm rot="0">
            <a:off x="1584164" y="1162050"/>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fourth generation</a:t>
            </a:r>
          </a:p>
        </p:txBody>
      </p:sp>
      <p:sp>
        <p:nvSpPr>
          <p:cNvPr name="Freeform 7" id="7"/>
          <p:cNvSpPr/>
          <p:nvPr/>
        </p:nvSpPr>
        <p:spPr>
          <a:xfrm flipH="false" flipV="false" rot="0">
            <a:off x="9666810" y="1366236"/>
            <a:ext cx="7592490" cy="7554528"/>
          </a:xfrm>
          <a:custGeom>
            <a:avLst/>
            <a:gdLst/>
            <a:ahLst/>
            <a:cxnLst/>
            <a:rect r="r" b="b" t="t" l="l"/>
            <a:pathLst>
              <a:path h="7554528" w="7592490">
                <a:moveTo>
                  <a:pt x="0" y="0"/>
                </a:moveTo>
                <a:lnTo>
                  <a:pt x="7592490" y="0"/>
                </a:lnTo>
                <a:lnTo>
                  <a:pt x="7592490"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3784451"/>
            <a:ext cx="6118937" cy="311277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The 5th generation computer programming languages are  referred to as declarative language and constraint-based languages. Sometimes, known as logic programming languages</a:t>
            </a:r>
          </a:p>
        </p:txBody>
      </p:sp>
      <p:sp>
        <p:nvSpPr>
          <p:cNvPr name="TextBox 6" id="6"/>
          <p:cNvSpPr txBox="true"/>
          <p:nvPr/>
        </p:nvSpPr>
        <p:spPr>
          <a:xfrm rot="0">
            <a:off x="1584164" y="2168741"/>
            <a:ext cx="6118937"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fifth generation</a:t>
            </a:r>
          </a:p>
        </p:txBody>
      </p:sp>
      <p:sp>
        <p:nvSpPr>
          <p:cNvPr name="Freeform 7" id="7"/>
          <p:cNvSpPr/>
          <p:nvPr/>
        </p:nvSpPr>
        <p:spPr>
          <a:xfrm flipH="false" flipV="false" rot="0">
            <a:off x="9833734" y="1366236"/>
            <a:ext cx="7258642" cy="7554528"/>
          </a:xfrm>
          <a:custGeom>
            <a:avLst/>
            <a:gdLst/>
            <a:ahLst/>
            <a:cxnLst/>
            <a:rect r="r" b="b" t="t" l="l"/>
            <a:pathLst>
              <a:path h="7554528" w="7258642">
                <a:moveTo>
                  <a:pt x="0" y="0"/>
                </a:moveTo>
                <a:lnTo>
                  <a:pt x="7258642" y="0"/>
                </a:lnTo>
                <a:lnTo>
                  <a:pt x="7258642"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3112770"/>
          </a:xfrm>
          <a:prstGeom prst="rect">
            <a:avLst/>
          </a:prstGeom>
        </p:spPr>
        <p:txBody>
          <a:bodyPr anchor="t" rtlCol="false" tIns="0" lIns="0" bIns="0" rIns="0">
            <a:spAutoFit/>
          </a:bodyPr>
          <a:lstStyle/>
          <a:p>
            <a:pPr>
              <a:lnSpc>
                <a:spcPts val="4199"/>
              </a:lnSpc>
            </a:pPr>
            <a:r>
              <a:rPr lang="en-US" sz="2799">
                <a:solidFill>
                  <a:srgbClr val="000000"/>
                </a:solidFill>
                <a:latin typeface="Montserrat Classic"/>
              </a:rPr>
              <a:t>Zero Generation</a:t>
            </a:r>
          </a:p>
          <a:p>
            <a:pPr>
              <a:lnSpc>
                <a:spcPts val="4199"/>
              </a:lnSpc>
            </a:pPr>
            <a:r>
              <a:rPr lang="en-US" sz="2799">
                <a:solidFill>
                  <a:srgbClr val="000000"/>
                </a:solidFill>
                <a:latin typeface="Montserrat Classic"/>
              </a:rPr>
              <a:t>First Generation </a:t>
            </a:r>
          </a:p>
          <a:p>
            <a:pPr>
              <a:lnSpc>
                <a:spcPts val="4199"/>
              </a:lnSpc>
            </a:pPr>
            <a:r>
              <a:rPr lang="en-US" sz="2799">
                <a:solidFill>
                  <a:srgbClr val="000000"/>
                </a:solidFill>
                <a:latin typeface="Montserrat Classic"/>
              </a:rPr>
              <a:t>Second Generation</a:t>
            </a:r>
          </a:p>
          <a:p>
            <a:pPr>
              <a:lnSpc>
                <a:spcPts val="4199"/>
              </a:lnSpc>
            </a:pPr>
            <a:r>
              <a:rPr lang="en-US" sz="2799">
                <a:solidFill>
                  <a:srgbClr val="000000"/>
                </a:solidFill>
                <a:latin typeface="Montserrat Classic"/>
              </a:rPr>
              <a:t>Third Generation </a:t>
            </a:r>
          </a:p>
          <a:p>
            <a:pPr>
              <a:lnSpc>
                <a:spcPts val="4199"/>
              </a:lnSpc>
            </a:pPr>
            <a:r>
              <a:rPr lang="en-US" sz="2799">
                <a:solidFill>
                  <a:srgbClr val="000000"/>
                </a:solidFill>
                <a:latin typeface="Montserrat Classic"/>
              </a:rPr>
              <a:t>Fourth Generation </a:t>
            </a:r>
          </a:p>
          <a:p>
            <a:pPr algn="l" marL="0" indent="0" lvl="0">
              <a:lnSpc>
                <a:spcPts val="4199"/>
              </a:lnSpc>
              <a:spcBef>
                <a:spcPct val="0"/>
              </a:spcBef>
            </a:pPr>
            <a:r>
              <a:rPr lang="en-US" sz="2799">
                <a:solidFill>
                  <a:srgbClr val="000000"/>
                </a:solidFill>
                <a:latin typeface="Montserrat Classic"/>
              </a:rPr>
              <a:t>Fifth Generation</a:t>
            </a:r>
          </a:p>
        </p:txBody>
      </p:sp>
      <p:sp>
        <p:nvSpPr>
          <p:cNvPr name="TextBox 6" id="6"/>
          <p:cNvSpPr txBox="true"/>
          <p:nvPr/>
        </p:nvSpPr>
        <p:spPr>
          <a:xfrm rot="0">
            <a:off x="1584164" y="2168741"/>
            <a:ext cx="6720234" cy="31457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Wireless/Cellular Technology Generations</a:t>
            </a:r>
          </a:p>
        </p:txBody>
      </p:sp>
      <p:sp>
        <p:nvSpPr>
          <p:cNvPr name="Freeform 7" id="7"/>
          <p:cNvSpPr/>
          <p:nvPr/>
        </p:nvSpPr>
        <p:spPr>
          <a:xfrm flipH="false" flipV="false" rot="0">
            <a:off x="9833734" y="1366236"/>
            <a:ext cx="7258642" cy="7554528"/>
          </a:xfrm>
          <a:custGeom>
            <a:avLst/>
            <a:gdLst/>
            <a:ahLst/>
            <a:cxnLst/>
            <a:rect r="r" b="b" t="t" l="l"/>
            <a:pathLst>
              <a:path h="7554528" w="7258642">
                <a:moveTo>
                  <a:pt x="0" y="0"/>
                </a:moveTo>
                <a:lnTo>
                  <a:pt x="7258642" y="0"/>
                </a:lnTo>
                <a:lnTo>
                  <a:pt x="7258642"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4076973"/>
            <a:ext cx="6118937" cy="363664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Zero generation wireless technology is pre-cellular wireless technology. The main example of zero generation wireless include walky-talky, wireless telephone extensions, and similar applications.</a:t>
            </a:r>
          </a:p>
        </p:txBody>
      </p:sp>
      <p:sp>
        <p:nvSpPr>
          <p:cNvPr name="TextBox 6" id="6"/>
          <p:cNvSpPr txBox="true"/>
          <p:nvPr/>
        </p:nvSpPr>
        <p:spPr>
          <a:xfrm rot="0">
            <a:off x="1584164" y="2168741"/>
            <a:ext cx="6118937"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zero generation</a:t>
            </a:r>
          </a:p>
        </p:txBody>
      </p:sp>
      <p:sp>
        <p:nvSpPr>
          <p:cNvPr name="Freeform 7" id="7"/>
          <p:cNvSpPr/>
          <p:nvPr/>
        </p:nvSpPr>
        <p:spPr>
          <a:xfrm flipH="false" flipV="false" rot="0">
            <a:off x="9695317" y="1366236"/>
            <a:ext cx="7563983" cy="7554528"/>
          </a:xfrm>
          <a:custGeom>
            <a:avLst/>
            <a:gdLst/>
            <a:ahLst/>
            <a:cxnLst/>
            <a:rect r="r" b="b" t="t" l="l"/>
            <a:pathLst>
              <a:path h="7554528" w="7563983">
                <a:moveTo>
                  <a:pt x="0" y="0"/>
                </a:moveTo>
                <a:lnTo>
                  <a:pt x="7563983" y="0"/>
                </a:lnTo>
                <a:lnTo>
                  <a:pt x="7563983"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3712494"/>
            <a:ext cx="6118937" cy="520827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The first-generation of wireless cellular technology is characterized by the use of analog wireless signals. The analog cellular standards, mostly introduced in the late 1970s and early 1980s, would support analog encoding of audio signals over the wireless carrier at different frequency bands</a:t>
            </a:r>
          </a:p>
        </p:txBody>
      </p:sp>
      <p:sp>
        <p:nvSpPr>
          <p:cNvPr name="TextBox 6" id="6"/>
          <p:cNvSpPr txBox="true"/>
          <p:nvPr/>
        </p:nvSpPr>
        <p:spPr>
          <a:xfrm rot="0">
            <a:off x="1584164" y="2168741"/>
            <a:ext cx="6118937"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first generation</a:t>
            </a:r>
          </a:p>
        </p:txBody>
      </p:sp>
      <p:sp>
        <p:nvSpPr>
          <p:cNvPr name="Freeform 7" id="7"/>
          <p:cNvSpPr/>
          <p:nvPr/>
        </p:nvSpPr>
        <p:spPr>
          <a:xfrm flipH="false" flipV="false" rot="0">
            <a:off x="9718842" y="1366236"/>
            <a:ext cx="7488425" cy="7554528"/>
          </a:xfrm>
          <a:custGeom>
            <a:avLst/>
            <a:gdLst/>
            <a:ahLst/>
            <a:cxnLst/>
            <a:rect r="r" b="b" t="t" l="l"/>
            <a:pathLst>
              <a:path h="7554528" w="7488425">
                <a:moveTo>
                  <a:pt x="0" y="0"/>
                </a:moveTo>
                <a:lnTo>
                  <a:pt x="7488426" y="0"/>
                </a:lnTo>
                <a:lnTo>
                  <a:pt x="7488426"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363664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The second-generation cellular wireless technology is digital technology that operates in the same frequency band as the previous 1G technology did with additional digital technology for modulation.</a:t>
            </a:r>
          </a:p>
        </p:txBody>
      </p:sp>
      <p:sp>
        <p:nvSpPr>
          <p:cNvPr name="TextBox 6" id="6"/>
          <p:cNvSpPr txBox="true"/>
          <p:nvPr/>
        </p:nvSpPr>
        <p:spPr>
          <a:xfrm rot="0">
            <a:off x="1584164" y="216874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second generation</a:t>
            </a:r>
          </a:p>
        </p:txBody>
      </p:sp>
      <p:sp>
        <p:nvSpPr>
          <p:cNvPr name="Freeform 7" id="7"/>
          <p:cNvSpPr/>
          <p:nvPr/>
        </p:nvSpPr>
        <p:spPr>
          <a:xfrm flipH="false" flipV="false" rot="0">
            <a:off x="9731067" y="1381395"/>
            <a:ext cx="7463975" cy="7539369"/>
          </a:xfrm>
          <a:custGeom>
            <a:avLst/>
            <a:gdLst/>
            <a:ahLst/>
            <a:cxnLst/>
            <a:rect r="r" b="b" t="t" l="l"/>
            <a:pathLst>
              <a:path h="7539369" w="7463975">
                <a:moveTo>
                  <a:pt x="0" y="0"/>
                </a:moveTo>
                <a:lnTo>
                  <a:pt x="7463976" y="0"/>
                </a:lnTo>
                <a:lnTo>
                  <a:pt x="7463976" y="7539369"/>
                </a:lnTo>
                <a:lnTo>
                  <a:pt x="0" y="75393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3313164"/>
            <a:ext cx="7451541" cy="6256020"/>
          </a:xfrm>
          <a:prstGeom prst="rect">
            <a:avLst/>
          </a:prstGeom>
        </p:spPr>
        <p:txBody>
          <a:bodyPr anchor="t" rtlCol="false" tIns="0" lIns="0" bIns="0" rIns="0">
            <a:spAutoFit/>
          </a:bodyPr>
          <a:lstStyle/>
          <a:p>
            <a:pPr>
              <a:lnSpc>
                <a:spcPts val="4199"/>
              </a:lnSpc>
            </a:pPr>
            <a:r>
              <a:rPr lang="en-US" sz="2799">
                <a:solidFill>
                  <a:srgbClr val="000000"/>
                </a:solidFill>
                <a:latin typeface="Montserrat Classic"/>
              </a:rPr>
              <a:t>Third-generation cellular technology provided greater speeds of Internet as compared to the previous generations. The main wireless standards for the third-generation wireless technology include Universal Mobile Telecommunication Systems (UMTS), IS95, cdmaOne, and CDMA2000. </a:t>
            </a:r>
          </a:p>
          <a:p>
            <a:pPr algn="l" marL="0" indent="0" lvl="0">
              <a:lnSpc>
                <a:spcPts val="4199"/>
              </a:lnSpc>
              <a:spcBef>
                <a:spcPct val="0"/>
              </a:spcBef>
            </a:pPr>
            <a:r>
              <a:rPr lang="en-US" sz="2799">
                <a:solidFill>
                  <a:srgbClr val="000000"/>
                </a:solidFill>
                <a:latin typeface="Montserrat Classic"/>
              </a:rPr>
              <a:t>Different versions of High-Speed Packet Access (HSPA) protocols were used for improved broadband service. The irst 3G network was rolled out in 1998.</a:t>
            </a:r>
          </a:p>
        </p:txBody>
      </p:sp>
      <p:sp>
        <p:nvSpPr>
          <p:cNvPr name="TextBox 6" id="6"/>
          <p:cNvSpPr txBox="true"/>
          <p:nvPr/>
        </p:nvSpPr>
        <p:spPr>
          <a:xfrm rot="0">
            <a:off x="1584164" y="2168741"/>
            <a:ext cx="6118937"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third generation</a:t>
            </a:r>
          </a:p>
        </p:txBody>
      </p:sp>
      <p:sp>
        <p:nvSpPr>
          <p:cNvPr name="Freeform 7" id="7"/>
          <p:cNvSpPr/>
          <p:nvPr/>
        </p:nvSpPr>
        <p:spPr>
          <a:xfrm flipH="false" flipV="false" rot="0">
            <a:off x="9666810" y="1366236"/>
            <a:ext cx="7592490" cy="7554528"/>
          </a:xfrm>
          <a:custGeom>
            <a:avLst/>
            <a:gdLst/>
            <a:ahLst/>
            <a:cxnLst/>
            <a:rect r="r" b="b" t="t" l="l"/>
            <a:pathLst>
              <a:path h="7554528" w="7592490">
                <a:moveTo>
                  <a:pt x="0" y="0"/>
                </a:moveTo>
                <a:lnTo>
                  <a:pt x="7592490" y="0"/>
                </a:lnTo>
                <a:lnTo>
                  <a:pt x="7592490"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4808280"/>
            <a:ext cx="6118937" cy="258889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Long Term Evolution, precisely known as LTE, was the core technology that marks the start of the fourth-generation cellular wireless. </a:t>
            </a:r>
          </a:p>
        </p:txBody>
      </p:sp>
      <p:sp>
        <p:nvSpPr>
          <p:cNvPr name="TextBox 6" id="6"/>
          <p:cNvSpPr txBox="true"/>
          <p:nvPr/>
        </p:nvSpPr>
        <p:spPr>
          <a:xfrm rot="0">
            <a:off x="1584164" y="216874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fourth generation</a:t>
            </a:r>
          </a:p>
        </p:txBody>
      </p:sp>
      <p:sp>
        <p:nvSpPr>
          <p:cNvPr name="Freeform 7" id="7"/>
          <p:cNvSpPr/>
          <p:nvPr/>
        </p:nvSpPr>
        <p:spPr>
          <a:xfrm flipH="false" flipV="false" rot="0">
            <a:off x="9833734" y="1366236"/>
            <a:ext cx="7258642" cy="7554528"/>
          </a:xfrm>
          <a:custGeom>
            <a:avLst/>
            <a:gdLst/>
            <a:ahLst/>
            <a:cxnLst/>
            <a:rect r="r" b="b" t="t" l="l"/>
            <a:pathLst>
              <a:path h="7554528" w="7258642">
                <a:moveTo>
                  <a:pt x="0" y="0"/>
                </a:moveTo>
                <a:lnTo>
                  <a:pt x="7258642" y="0"/>
                </a:lnTo>
                <a:lnTo>
                  <a:pt x="7258642"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3800702"/>
            <a:ext cx="6118937" cy="363664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The 5th generation wireless network is fully based on Internet as the core network and offers more than 100 times better performance than the 4G network. It can offer broadband speed up to 10 Gbps</a:t>
            </a:r>
          </a:p>
        </p:txBody>
      </p:sp>
      <p:sp>
        <p:nvSpPr>
          <p:cNvPr name="TextBox 6" id="6"/>
          <p:cNvSpPr txBox="true"/>
          <p:nvPr/>
        </p:nvSpPr>
        <p:spPr>
          <a:xfrm rot="0">
            <a:off x="1584164" y="2168741"/>
            <a:ext cx="6118937"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fifth generation</a:t>
            </a:r>
          </a:p>
        </p:txBody>
      </p:sp>
      <p:sp>
        <p:nvSpPr>
          <p:cNvPr name="Freeform 7" id="7"/>
          <p:cNvSpPr/>
          <p:nvPr/>
        </p:nvSpPr>
        <p:spPr>
          <a:xfrm flipH="false" flipV="false" rot="0">
            <a:off x="9695317" y="1366236"/>
            <a:ext cx="7563983" cy="7554528"/>
          </a:xfrm>
          <a:custGeom>
            <a:avLst/>
            <a:gdLst/>
            <a:ahLst/>
            <a:cxnLst/>
            <a:rect r="r" b="b" t="t" l="l"/>
            <a:pathLst>
              <a:path h="7554528" w="7563983">
                <a:moveTo>
                  <a:pt x="0" y="0"/>
                </a:moveTo>
                <a:lnTo>
                  <a:pt x="7563983" y="0"/>
                </a:lnTo>
                <a:lnTo>
                  <a:pt x="7563983"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852857" y="4404646"/>
            <a:ext cx="7906576" cy="2065020"/>
          </a:xfrm>
          <a:prstGeom prst="rect">
            <a:avLst/>
          </a:prstGeom>
        </p:spPr>
        <p:txBody>
          <a:bodyPr anchor="t" rtlCol="false" tIns="0" lIns="0" bIns="0" rIns="0">
            <a:spAutoFit/>
          </a:bodyPr>
          <a:lstStyle/>
          <a:p>
            <a:pPr>
              <a:lnSpc>
                <a:spcPts val="4199"/>
              </a:lnSpc>
            </a:pPr>
          </a:p>
          <a:p>
            <a:pPr>
              <a:lnSpc>
                <a:spcPts val="4199"/>
              </a:lnSpc>
            </a:pPr>
          </a:p>
          <a:p>
            <a:pPr>
              <a:lnSpc>
                <a:spcPts val="4199"/>
              </a:lnSpc>
            </a:pPr>
            <a:r>
              <a:rPr lang="en-US" sz="2799">
                <a:solidFill>
                  <a:srgbClr val="000000"/>
                </a:solidFill>
                <a:latin typeface="Montserrat Classic"/>
              </a:rPr>
              <a:t>Hardware Technologies</a:t>
            </a:r>
          </a:p>
          <a:p>
            <a:pPr algn="l">
              <a:lnSpc>
                <a:spcPts val="4199"/>
              </a:lnSpc>
            </a:pPr>
            <a:r>
              <a:rPr lang="en-US" sz="2799">
                <a:solidFill>
                  <a:srgbClr val="000000"/>
                </a:solidFill>
                <a:latin typeface="Montserrat Classic"/>
              </a:rPr>
              <a:t>Software Technologies</a:t>
            </a:r>
          </a:p>
        </p:txBody>
      </p:sp>
      <p:sp>
        <p:nvSpPr>
          <p:cNvPr name="TextBox 6" id="6"/>
          <p:cNvSpPr txBox="true"/>
          <p:nvPr/>
        </p:nvSpPr>
        <p:spPr>
          <a:xfrm rot="0">
            <a:off x="852857" y="1063655"/>
            <a:ext cx="7906576"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Main Areas of ICT Technologies</a:t>
            </a:r>
          </a:p>
        </p:txBody>
      </p:sp>
      <p:sp>
        <p:nvSpPr>
          <p:cNvPr name="Freeform 7" id="7"/>
          <p:cNvSpPr/>
          <p:nvPr/>
        </p:nvSpPr>
        <p:spPr>
          <a:xfrm flipH="false" flipV="false" rot="0">
            <a:off x="9731067" y="1381395"/>
            <a:ext cx="7463975" cy="7539369"/>
          </a:xfrm>
          <a:custGeom>
            <a:avLst/>
            <a:gdLst/>
            <a:ahLst/>
            <a:cxnLst/>
            <a:rect r="r" b="b" t="t" l="l"/>
            <a:pathLst>
              <a:path h="7539369" w="7463975">
                <a:moveTo>
                  <a:pt x="0" y="0"/>
                </a:moveTo>
                <a:lnTo>
                  <a:pt x="7463976" y="0"/>
                </a:lnTo>
                <a:lnTo>
                  <a:pt x="7463976" y="7539369"/>
                </a:lnTo>
                <a:lnTo>
                  <a:pt x="0" y="75393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3881958"/>
            <a:ext cx="6118937" cy="416052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World Wide Web, precisely referred to as WWW or W3, is an interconnected ecosystem of electronic resources in the shape of webpages, which are accessible through active hyperlinks through the Internet. It is also known as “WEB”. </a:t>
            </a:r>
          </a:p>
        </p:txBody>
      </p:sp>
      <p:sp>
        <p:nvSpPr>
          <p:cNvPr name="TextBox 6" id="6"/>
          <p:cNvSpPr txBox="true"/>
          <p:nvPr/>
        </p:nvSpPr>
        <p:spPr>
          <a:xfrm rot="0">
            <a:off x="1584164" y="2168741"/>
            <a:ext cx="6118937"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www generations</a:t>
            </a:r>
          </a:p>
        </p:txBody>
      </p:sp>
      <p:sp>
        <p:nvSpPr>
          <p:cNvPr name="Freeform 7" id="7"/>
          <p:cNvSpPr/>
          <p:nvPr/>
        </p:nvSpPr>
        <p:spPr>
          <a:xfrm flipH="false" flipV="false" rot="0">
            <a:off x="9718842" y="1366236"/>
            <a:ext cx="7488425" cy="7554528"/>
          </a:xfrm>
          <a:custGeom>
            <a:avLst/>
            <a:gdLst/>
            <a:ahLst/>
            <a:cxnLst/>
            <a:rect r="r" b="b" t="t" l="l"/>
            <a:pathLst>
              <a:path h="7554528" w="7488425">
                <a:moveTo>
                  <a:pt x="0" y="0"/>
                </a:moveTo>
                <a:lnTo>
                  <a:pt x="7488426" y="0"/>
                </a:lnTo>
                <a:lnTo>
                  <a:pt x="7488426"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101727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Web 1.0 is the first-generation of WWW ecosystem</a:t>
            </a:r>
          </a:p>
        </p:txBody>
      </p:sp>
      <p:sp>
        <p:nvSpPr>
          <p:cNvPr name="TextBox 6" id="6"/>
          <p:cNvSpPr txBox="true"/>
          <p:nvPr/>
        </p:nvSpPr>
        <p:spPr>
          <a:xfrm rot="0">
            <a:off x="1584164" y="2168741"/>
            <a:ext cx="6118937"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Web 1.0</a:t>
            </a:r>
          </a:p>
        </p:txBody>
      </p:sp>
      <p:sp>
        <p:nvSpPr>
          <p:cNvPr name="Freeform 7" id="7"/>
          <p:cNvSpPr/>
          <p:nvPr/>
        </p:nvSpPr>
        <p:spPr>
          <a:xfrm flipH="false" flipV="false" rot="0">
            <a:off x="9731067" y="1381395"/>
            <a:ext cx="7463975" cy="7539369"/>
          </a:xfrm>
          <a:custGeom>
            <a:avLst/>
            <a:gdLst/>
            <a:ahLst/>
            <a:cxnLst/>
            <a:rect r="r" b="b" t="t" l="l"/>
            <a:pathLst>
              <a:path h="7539369" w="7463975">
                <a:moveTo>
                  <a:pt x="0" y="0"/>
                </a:moveTo>
                <a:lnTo>
                  <a:pt x="7463976" y="0"/>
                </a:lnTo>
                <a:lnTo>
                  <a:pt x="7463976" y="7539369"/>
                </a:lnTo>
                <a:lnTo>
                  <a:pt x="0" y="75393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258889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Web 2.0 is known for its capability to support interactivity among the users and content owners simultaneously like a community portal.</a:t>
            </a:r>
          </a:p>
        </p:txBody>
      </p:sp>
      <p:sp>
        <p:nvSpPr>
          <p:cNvPr name="TextBox 6" id="6"/>
          <p:cNvSpPr txBox="true"/>
          <p:nvPr/>
        </p:nvSpPr>
        <p:spPr>
          <a:xfrm rot="0">
            <a:off x="1584164" y="2168741"/>
            <a:ext cx="6118937"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Web 2.0</a:t>
            </a:r>
          </a:p>
        </p:txBody>
      </p:sp>
      <p:sp>
        <p:nvSpPr>
          <p:cNvPr name="Freeform 7" id="7"/>
          <p:cNvSpPr/>
          <p:nvPr/>
        </p:nvSpPr>
        <p:spPr>
          <a:xfrm flipH="false" flipV="false" rot="0">
            <a:off x="9666810" y="1366236"/>
            <a:ext cx="7592490" cy="7554528"/>
          </a:xfrm>
          <a:custGeom>
            <a:avLst/>
            <a:gdLst/>
            <a:ahLst/>
            <a:cxnLst/>
            <a:rect r="r" b="b" t="t" l="l"/>
            <a:pathLst>
              <a:path h="7554528" w="7592490">
                <a:moveTo>
                  <a:pt x="0" y="0"/>
                </a:moveTo>
                <a:lnTo>
                  <a:pt x="7592490" y="0"/>
                </a:lnTo>
                <a:lnTo>
                  <a:pt x="7592490"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3526155"/>
            <a:ext cx="6118937" cy="573214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Web 3.0 is an advanced generation of World Wide Web system that is envisioned for the higher level of interactivity among the users, machines, software applications, and other sensor devices integrated into a gigantic network of networks. It is also known as 3rd generation of web ecosystem for advanced Internet use.</a:t>
            </a:r>
          </a:p>
        </p:txBody>
      </p:sp>
      <p:sp>
        <p:nvSpPr>
          <p:cNvPr name="TextBox 6" id="6"/>
          <p:cNvSpPr txBox="true"/>
          <p:nvPr/>
        </p:nvSpPr>
        <p:spPr>
          <a:xfrm rot="0">
            <a:off x="1584164" y="2168741"/>
            <a:ext cx="6118937"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web 3.0</a:t>
            </a:r>
          </a:p>
        </p:txBody>
      </p:sp>
      <p:sp>
        <p:nvSpPr>
          <p:cNvPr name="Freeform 7" id="7"/>
          <p:cNvSpPr/>
          <p:nvPr/>
        </p:nvSpPr>
        <p:spPr>
          <a:xfrm flipH="false" flipV="false" rot="0">
            <a:off x="9833734" y="1366236"/>
            <a:ext cx="7258642" cy="7554528"/>
          </a:xfrm>
          <a:custGeom>
            <a:avLst/>
            <a:gdLst/>
            <a:ahLst/>
            <a:cxnLst/>
            <a:rect r="r" b="b" t="t" l="l"/>
            <a:pathLst>
              <a:path h="7554528" w="7258642">
                <a:moveTo>
                  <a:pt x="0" y="0"/>
                </a:moveTo>
                <a:lnTo>
                  <a:pt x="7258642" y="0"/>
                </a:lnTo>
                <a:lnTo>
                  <a:pt x="7258642"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3686943"/>
            <a:ext cx="6118937" cy="416052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Web 4.0 is a futuristic web environment that has not yet got materialized at full potential. In this web ecosystem, extensive interaction, collaboration, and communication among machines, human, and applications will take place</a:t>
            </a:r>
          </a:p>
        </p:txBody>
      </p:sp>
      <p:sp>
        <p:nvSpPr>
          <p:cNvPr name="TextBox 6" id="6"/>
          <p:cNvSpPr txBox="true"/>
          <p:nvPr/>
        </p:nvSpPr>
        <p:spPr>
          <a:xfrm rot="0">
            <a:off x="1584164" y="2168741"/>
            <a:ext cx="6118937"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web 4.0</a:t>
            </a:r>
          </a:p>
        </p:txBody>
      </p:sp>
      <p:sp>
        <p:nvSpPr>
          <p:cNvPr name="Freeform 7" id="7"/>
          <p:cNvSpPr/>
          <p:nvPr/>
        </p:nvSpPr>
        <p:spPr>
          <a:xfrm flipH="false" flipV="false" rot="0">
            <a:off x="9695317" y="1366236"/>
            <a:ext cx="7563983" cy="7554528"/>
          </a:xfrm>
          <a:custGeom>
            <a:avLst/>
            <a:gdLst/>
            <a:ahLst/>
            <a:cxnLst/>
            <a:rect r="r" b="b" t="t" l="l"/>
            <a:pathLst>
              <a:path h="7554528" w="7563983">
                <a:moveTo>
                  <a:pt x="0" y="0"/>
                </a:moveTo>
                <a:lnTo>
                  <a:pt x="7563983" y="0"/>
                </a:lnTo>
                <a:lnTo>
                  <a:pt x="7563983"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sp>
        <p:nvSpPr>
          <p:cNvPr name="Freeform 2" id="2"/>
          <p:cNvSpPr/>
          <p:nvPr/>
        </p:nvSpPr>
        <p:spPr>
          <a:xfrm flipH="false" flipV="false" rot="0">
            <a:off x="1215153" y="3380700"/>
            <a:ext cx="4819242" cy="5116647"/>
          </a:xfrm>
          <a:custGeom>
            <a:avLst/>
            <a:gdLst/>
            <a:ahLst/>
            <a:cxnLst/>
            <a:rect r="r" b="b" t="t" l="l"/>
            <a:pathLst>
              <a:path h="5116647" w="4819242">
                <a:moveTo>
                  <a:pt x="0" y="0"/>
                </a:moveTo>
                <a:lnTo>
                  <a:pt x="4819242" y="0"/>
                </a:lnTo>
                <a:lnTo>
                  <a:pt x="4819242" y="5116648"/>
                </a:lnTo>
                <a:lnTo>
                  <a:pt x="0" y="51166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000869" y="3313373"/>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Initial Storage </a:t>
            </a:r>
          </a:p>
        </p:txBody>
      </p:sp>
      <p:grpSp>
        <p:nvGrpSpPr>
          <p:cNvPr name="Group 4" id="4"/>
          <p:cNvGrpSpPr/>
          <p:nvPr/>
        </p:nvGrpSpPr>
        <p:grpSpPr>
          <a:xfrm rot="0">
            <a:off x="7817317" y="3411104"/>
            <a:ext cx="927410" cy="92741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6" id="6"/>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7" id="7"/>
          <p:cNvSpPr txBox="true"/>
          <p:nvPr/>
        </p:nvSpPr>
        <p:spPr>
          <a:xfrm rot="0">
            <a:off x="8147732" y="3310543"/>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1</a:t>
            </a:r>
          </a:p>
        </p:txBody>
      </p:sp>
      <p:sp>
        <p:nvSpPr>
          <p:cNvPr name="TextBox 8" id="8"/>
          <p:cNvSpPr txBox="true"/>
          <p:nvPr/>
        </p:nvSpPr>
        <p:spPr>
          <a:xfrm rot="0">
            <a:off x="9000869" y="4543319"/>
            <a:ext cx="8575767"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Magnetic Tape Based </a:t>
            </a:r>
          </a:p>
        </p:txBody>
      </p:sp>
      <p:grpSp>
        <p:nvGrpSpPr>
          <p:cNvPr name="Group 9" id="9"/>
          <p:cNvGrpSpPr/>
          <p:nvPr/>
        </p:nvGrpSpPr>
        <p:grpSpPr>
          <a:xfrm rot="0">
            <a:off x="7817317" y="4641050"/>
            <a:ext cx="927410" cy="92741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11" id="11"/>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12" id="12"/>
          <p:cNvSpPr txBox="true"/>
          <p:nvPr/>
        </p:nvSpPr>
        <p:spPr>
          <a:xfrm rot="0">
            <a:off x="8147732" y="4540489"/>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2</a:t>
            </a:r>
          </a:p>
        </p:txBody>
      </p:sp>
      <p:sp>
        <p:nvSpPr>
          <p:cNvPr name="TextBox 13" id="13"/>
          <p:cNvSpPr txBox="true"/>
          <p:nvPr/>
        </p:nvSpPr>
        <p:spPr>
          <a:xfrm rot="0">
            <a:off x="9000869" y="5773265"/>
            <a:ext cx="8575767"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Magnetic Disk Based </a:t>
            </a:r>
          </a:p>
        </p:txBody>
      </p:sp>
      <p:grpSp>
        <p:nvGrpSpPr>
          <p:cNvPr name="Group 14" id="14"/>
          <p:cNvGrpSpPr/>
          <p:nvPr/>
        </p:nvGrpSpPr>
        <p:grpSpPr>
          <a:xfrm rot="0">
            <a:off x="7817317" y="5870997"/>
            <a:ext cx="927410" cy="92741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16" id="16"/>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17" id="17"/>
          <p:cNvSpPr txBox="true"/>
          <p:nvPr/>
        </p:nvSpPr>
        <p:spPr>
          <a:xfrm rot="0">
            <a:off x="8147732" y="5770435"/>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3</a:t>
            </a:r>
          </a:p>
        </p:txBody>
      </p:sp>
      <p:sp>
        <p:nvSpPr>
          <p:cNvPr name="TextBox 18" id="18"/>
          <p:cNvSpPr txBox="true"/>
          <p:nvPr/>
        </p:nvSpPr>
        <p:spPr>
          <a:xfrm rot="0">
            <a:off x="9000869" y="7003212"/>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Semiconductor Based </a:t>
            </a:r>
          </a:p>
        </p:txBody>
      </p:sp>
      <p:grpSp>
        <p:nvGrpSpPr>
          <p:cNvPr name="Group 19" id="19"/>
          <p:cNvGrpSpPr/>
          <p:nvPr/>
        </p:nvGrpSpPr>
        <p:grpSpPr>
          <a:xfrm rot="0">
            <a:off x="7817317" y="7100943"/>
            <a:ext cx="927410" cy="92741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21" id="21"/>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22" id="22"/>
          <p:cNvSpPr txBox="true"/>
          <p:nvPr/>
        </p:nvSpPr>
        <p:spPr>
          <a:xfrm rot="0">
            <a:off x="8147732" y="7000382"/>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4</a:t>
            </a:r>
          </a:p>
        </p:txBody>
      </p:sp>
      <p:sp>
        <p:nvSpPr>
          <p:cNvPr name="TextBox 23" id="23"/>
          <p:cNvSpPr txBox="true"/>
          <p:nvPr/>
        </p:nvSpPr>
        <p:spPr>
          <a:xfrm rot="0">
            <a:off x="9000869" y="8233158"/>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Optical Based</a:t>
            </a:r>
          </a:p>
        </p:txBody>
      </p:sp>
      <p:grpSp>
        <p:nvGrpSpPr>
          <p:cNvPr name="Group 24" id="24"/>
          <p:cNvGrpSpPr/>
          <p:nvPr/>
        </p:nvGrpSpPr>
        <p:grpSpPr>
          <a:xfrm rot="0">
            <a:off x="7817317" y="8330890"/>
            <a:ext cx="927410" cy="927410"/>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26" id="26"/>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27" id="27"/>
          <p:cNvSpPr txBox="true"/>
          <p:nvPr/>
        </p:nvSpPr>
        <p:spPr>
          <a:xfrm rot="0">
            <a:off x="8147732" y="8230328"/>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5</a:t>
            </a:r>
          </a:p>
        </p:txBody>
      </p:sp>
      <p:sp>
        <p:nvSpPr>
          <p:cNvPr name="TextBox 28" id="28"/>
          <p:cNvSpPr txBox="true"/>
          <p:nvPr/>
        </p:nvSpPr>
        <p:spPr>
          <a:xfrm rot="0">
            <a:off x="1531449" y="1770602"/>
            <a:ext cx="15427640" cy="1610098"/>
          </a:xfrm>
          <a:prstGeom prst="rect">
            <a:avLst/>
          </a:prstGeom>
        </p:spPr>
        <p:txBody>
          <a:bodyPr anchor="t" rtlCol="false" tIns="0" lIns="0" bIns="0" rIns="0">
            <a:spAutoFit/>
          </a:bodyPr>
          <a:lstStyle/>
          <a:p>
            <a:pPr algn="ctr" marL="0" indent="0" lvl="0">
              <a:lnSpc>
                <a:spcPts val="12475"/>
              </a:lnSpc>
              <a:spcBef>
                <a:spcPct val="0"/>
              </a:spcBef>
            </a:pPr>
            <a:r>
              <a:rPr lang="en-US" sz="10396">
                <a:solidFill>
                  <a:srgbClr val="000000"/>
                </a:solidFill>
                <a:latin typeface="Bebas Neue Bold"/>
              </a:rPr>
              <a:t>evolution of storage technologies</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628058"/>
            <a:ext cx="4347812" cy="3302525"/>
          </a:xfrm>
          <a:custGeom>
            <a:avLst/>
            <a:gdLst/>
            <a:ahLst/>
            <a:cxnLst/>
            <a:rect r="r" b="b" t="t" l="l"/>
            <a:pathLst>
              <a:path h="3302525" w="4347812">
                <a:moveTo>
                  <a:pt x="0" y="0"/>
                </a:moveTo>
                <a:lnTo>
                  <a:pt x="4347812" y="0"/>
                </a:lnTo>
                <a:lnTo>
                  <a:pt x="4347812" y="3302525"/>
                </a:lnTo>
                <a:lnTo>
                  <a:pt x="0" y="3302525"/>
                </a:lnTo>
                <a:lnTo>
                  <a:pt x="0" y="0"/>
                </a:lnTo>
                <a:close/>
              </a:path>
            </a:pathLst>
          </a:custGeom>
          <a:blipFill>
            <a:blip r:embed="rId2"/>
            <a:stretch>
              <a:fillRect l="0" t="0" r="0" b="0"/>
            </a:stretch>
          </a:blipFill>
        </p:spPr>
      </p:sp>
      <p:sp>
        <p:nvSpPr>
          <p:cNvPr name="Freeform 3" id="3"/>
          <p:cNvSpPr/>
          <p:nvPr/>
        </p:nvSpPr>
        <p:spPr>
          <a:xfrm flipH="false" flipV="false" rot="0">
            <a:off x="6186033" y="3628058"/>
            <a:ext cx="5915934" cy="3184744"/>
          </a:xfrm>
          <a:custGeom>
            <a:avLst/>
            <a:gdLst/>
            <a:ahLst/>
            <a:cxnLst/>
            <a:rect r="r" b="b" t="t" l="l"/>
            <a:pathLst>
              <a:path h="3184744" w="5915934">
                <a:moveTo>
                  <a:pt x="0" y="0"/>
                </a:moveTo>
                <a:lnTo>
                  <a:pt x="5915934" y="0"/>
                </a:lnTo>
                <a:lnTo>
                  <a:pt x="5915934" y="3184744"/>
                </a:lnTo>
                <a:lnTo>
                  <a:pt x="0" y="3184744"/>
                </a:lnTo>
                <a:lnTo>
                  <a:pt x="0" y="0"/>
                </a:lnTo>
                <a:close/>
              </a:path>
            </a:pathLst>
          </a:custGeom>
          <a:blipFill>
            <a:blip r:embed="rId3"/>
            <a:stretch>
              <a:fillRect l="0" t="0" r="0" b="0"/>
            </a:stretch>
          </a:blipFill>
        </p:spPr>
      </p:sp>
      <p:sp>
        <p:nvSpPr>
          <p:cNvPr name="Freeform 4" id="4"/>
          <p:cNvSpPr/>
          <p:nvPr/>
        </p:nvSpPr>
        <p:spPr>
          <a:xfrm flipH="false" flipV="false" rot="0">
            <a:off x="12911592" y="3503106"/>
            <a:ext cx="3786546" cy="3427477"/>
          </a:xfrm>
          <a:custGeom>
            <a:avLst/>
            <a:gdLst/>
            <a:ahLst/>
            <a:cxnLst/>
            <a:rect r="r" b="b" t="t" l="l"/>
            <a:pathLst>
              <a:path h="3427477" w="3786546">
                <a:moveTo>
                  <a:pt x="0" y="0"/>
                </a:moveTo>
                <a:lnTo>
                  <a:pt x="3786546" y="0"/>
                </a:lnTo>
                <a:lnTo>
                  <a:pt x="3786546" y="3427477"/>
                </a:lnTo>
                <a:lnTo>
                  <a:pt x="0" y="3427477"/>
                </a:lnTo>
                <a:lnTo>
                  <a:pt x="0" y="0"/>
                </a:lnTo>
                <a:close/>
              </a:path>
            </a:pathLst>
          </a:custGeom>
          <a:blipFill>
            <a:blip r:embed="rId4"/>
            <a:stretch>
              <a:fillRect l="0" t="0" r="0" b="0"/>
            </a:stretch>
          </a:blipFill>
        </p:spPr>
      </p:sp>
      <p:sp>
        <p:nvSpPr>
          <p:cNvPr name="TextBox 5" id="5"/>
          <p:cNvSpPr txBox="true"/>
          <p:nvPr/>
        </p:nvSpPr>
        <p:spPr>
          <a:xfrm rot="0">
            <a:off x="1352375" y="7358504"/>
            <a:ext cx="3700462" cy="405765"/>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Montserrat Classic"/>
              </a:rPr>
              <a:t>Magnetic Drum Memory</a:t>
            </a:r>
          </a:p>
        </p:txBody>
      </p:sp>
      <p:sp>
        <p:nvSpPr>
          <p:cNvPr name="TextBox 6" id="6"/>
          <p:cNvSpPr txBox="true"/>
          <p:nvPr/>
        </p:nvSpPr>
        <p:spPr>
          <a:xfrm rot="0">
            <a:off x="7451973" y="7358504"/>
            <a:ext cx="3384054" cy="405765"/>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Montserrat Classic"/>
              </a:rPr>
              <a:t>Williams-Kilburn Tube</a:t>
            </a:r>
          </a:p>
        </p:txBody>
      </p:sp>
      <p:sp>
        <p:nvSpPr>
          <p:cNvPr name="TextBox 7" id="7"/>
          <p:cNvSpPr txBox="true"/>
          <p:nvPr/>
        </p:nvSpPr>
        <p:spPr>
          <a:xfrm rot="0">
            <a:off x="13040135" y="7358504"/>
            <a:ext cx="3529459" cy="405765"/>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Montserrat Classic"/>
              </a:rPr>
              <a:t>Magnetic Core Memory</a:t>
            </a:r>
          </a:p>
        </p:txBody>
      </p:sp>
      <p:sp>
        <p:nvSpPr>
          <p:cNvPr name="TextBox 8" id="8"/>
          <p:cNvSpPr txBox="true"/>
          <p:nvPr/>
        </p:nvSpPr>
        <p:spPr>
          <a:xfrm rot="0">
            <a:off x="6186033" y="1690742"/>
            <a:ext cx="6304359" cy="622935"/>
          </a:xfrm>
          <a:prstGeom prst="rect">
            <a:avLst/>
          </a:prstGeom>
        </p:spPr>
        <p:txBody>
          <a:bodyPr anchor="t" rtlCol="false" tIns="0" lIns="0" bIns="0" rIns="0">
            <a:spAutoFit/>
          </a:bodyPr>
          <a:lstStyle/>
          <a:p>
            <a:pPr algn="ctr">
              <a:lnSpc>
                <a:spcPts val="5040"/>
              </a:lnSpc>
              <a:spcBef>
                <a:spcPct val="0"/>
              </a:spcBef>
            </a:pPr>
            <a:r>
              <a:rPr lang="en-US" sz="3600">
                <a:solidFill>
                  <a:srgbClr val="000000"/>
                </a:solidFill>
                <a:latin typeface="Montserrat Classic"/>
              </a:rPr>
              <a:t>Initial Storage Technologies</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sp>
        <p:nvSpPr>
          <p:cNvPr name="Freeform 2" id="2"/>
          <p:cNvSpPr/>
          <p:nvPr/>
        </p:nvSpPr>
        <p:spPr>
          <a:xfrm flipH="false" flipV="false" rot="0">
            <a:off x="1226084" y="2040309"/>
            <a:ext cx="3953043" cy="4863096"/>
          </a:xfrm>
          <a:custGeom>
            <a:avLst/>
            <a:gdLst/>
            <a:ahLst/>
            <a:cxnLst/>
            <a:rect r="r" b="b" t="t" l="l"/>
            <a:pathLst>
              <a:path h="4863096" w="3953043">
                <a:moveTo>
                  <a:pt x="0" y="0"/>
                </a:moveTo>
                <a:lnTo>
                  <a:pt x="3953043" y="0"/>
                </a:lnTo>
                <a:lnTo>
                  <a:pt x="3953043" y="4863097"/>
                </a:lnTo>
                <a:lnTo>
                  <a:pt x="0" y="4863097"/>
                </a:lnTo>
                <a:lnTo>
                  <a:pt x="0" y="0"/>
                </a:lnTo>
                <a:close/>
              </a:path>
            </a:pathLst>
          </a:custGeom>
          <a:blipFill>
            <a:blip r:embed="rId2"/>
            <a:stretch>
              <a:fillRect l="0" t="0" r="0" b="0"/>
            </a:stretch>
          </a:blipFill>
        </p:spPr>
      </p:sp>
      <p:sp>
        <p:nvSpPr>
          <p:cNvPr name="Freeform 3" id="3"/>
          <p:cNvSpPr/>
          <p:nvPr/>
        </p:nvSpPr>
        <p:spPr>
          <a:xfrm flipH="false" flipV="false" rot="0">
            <a:off x="6658346" y="2040309"/>
            <a:ext cx="3768716" cy="5024954"/>
          </a:xfrm>
          <a:custGeom>
            <a:avLst/>
            <a:gdLst/>
            <a:ahLst/>
            <a:cxnLst/>
            <a:rect r="r" b="b" t="t" l="l"/>
            <a:pathLst>
              <a:path h="5024954" w="3768716">
                <a:moveTo>
                  <a:pt x="0" y="0"/>
                </a:moveTo>
                <a:lnTo>
                  <a:pt x="3768715" y="0"/>
                </a:lnTo>
                <a:lnTo>
                  <a:pt x="3768715" y="5024955"/>
                </a:lnTo>
                <a:lnTo>
                  <a:pt x="0" y="5024955"/>
                </a:lnTo>
                <a:lnTo>
                  <a:pt x="0" y="0"/>
                </a:lnTo>
                <a:close/>
              </a:path>
            </a:pathLst>
          </a:custGeom>
          <a:blipFill>
            <a:blip r:embed="rId3"/>
            <a:stretch>
              <a:fillRect l="0" t="0" r="0" b="0"/>
            </a:stretch>
          </a:blipFill>
        </p:spPr>
      </p:sp>
      <p:sp>
        <p:nvSpPr>
          <p:cNvPr name="Freeform 4" id="4"/>
          <p:cNvSpPr/>
          <p:nvPr/>
        </p:nvSpPr>
        <p:spPr>
          <a:xfrm flipH="false" flipV="false" rot="0">
            <a:off x="11487998" y="3752553"/>
            <a:ext cx="6276205" cy="3031232"/>
          </a:xfrm>
          <a:custGeom>
            <a:avLst/>
            <a:gdLst/>
            <a:ahLst/>
            <a:cxnLst/>
            <a:rect r="r" b="b" t="t" l="l"/>
            <a:pathLst>
              <a:path h="3031232" w="6276205">
                <a:moveTo>
                  <a:pt x="0" y="0"/>
                </a:moveTo>
                <a:lnTo>
                  <a:pt x="6276206" y="0"/>
                </a:lnTo>
                <a:lnTo>
                  <a:pt x="6276206" y="3031232"/>
                </a:lnTo>
                <a:lnTo>
                  <a:pt x="0" y="3031232"/>
                </a:lnTo>
                <a:lnTo>
                  <a:pt x="0" y="0"/>
                </a:lnTo>
                <a:close/>
              </a:path>
            </a:pathLst>
          </a:custGeom>
          <a:blipFill>
            <a:blip r:embed="rId4"/>
            <a:stretch>
              <a:fillRect l="0" t="0" r="0" b="0"/>
            </a:stretch>
          </a:blipFill>
        </p:spPr>
      </p:sp>
      <p:sp>
        <p:nvSpPr>
          <p:cNvPr name="TextBox 5" id="5"/>
          <p:cNvSpPr txBox="true"/>
          <p:nvPr/>
        </p:nvSpPr>
        <p:spPr>
          <a:xfrm rot="0">
            <a:off x="1545926" y="7358504"/>
            <a:ext cx="3313361" cy="405765"/>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Montserrat Classic"/>
              </a:rPr>
              <a:t>UNISERVO Tape Drive</a:t>
            </a:r>
          </a:p>
        </p:txBody>
      </p:sp>
      <p:sp>
        <p:nvSpPr>
          <p:cNvPr name="TextBox 6" id="6"/>
          <p:cNvSpPr txBox="true"/>
          <p:nvPr/>
        </p:nvSpPr>
        <p:spPr>
          <a:xfrm rot="0">
            <a:off x="6658346" y="7358504"/>
            <a:ext cx="3694956" cy="405765"/>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Montserrat Classic"/>
              </a:rPr>
              <a:t>Whirlwind Core Memory</a:t>
            </a:r>
          </a:p>
        </p:txBody>
      </p:sp>
      <p:sp>
        <p:nvSpPr>
          <p:cNvPr name="TextBox 7" id="7"/>
          <p:cNvSpPr txBox="true"/>
          <p:nvPr/>
        </p:nvSpPr>
        <p:spPr>
          <a:xfrm rot="0">
            <a:off x="13761847" y="7358504"/>
            <a:ext cx="1468487" cy="405765"/>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Montserrat Classic"/>
              </a:rPr>
              <a:t>DEC Tape</a:t>
            </a:r>
          </a:p>
        </p:txBody>
      </p:sp>
      <p:sp>
        <p:nvSpPr>
          <p:cNvPr name="TextBox 8" id="8"/>
          <p:cNvSpPr txBox="true"/>
          <p:nvPr/>
        </p:nvSpPr>
        <p:spPr>
          <a:xfrm rot="0">
            <a:off x="5332012" y="952500"/>
            <a:ext cx="8044904" cy="622935"/>
          </a:xfrm>
          <a:prstGeom prst="rect">
            <a:avLst/>
          </a:prstGeom>
        </p:spPr>
        <p:txBody>
          <a:bodyPr anchor="t" rtlCol="false" tIns="0" lIns="0" bIns="0" rIns="0">
            <a:spAutoFit/>
          </a:bodyPr>
          <a:lstStyle/>
          <a:p>
            <a:pPr algn="ctr">
              <a:lnSpc>
                <a:spcPts val="5040"/>
              </a:lnSpc>
              <a:spcBef>
                <a:spcPct val="0"/>
              </a:spcBef>
            </a:pPr>
            <a:r>
              <a:rPr lang="en-US" sz="3600">
                <a:solidFill>
                  <a:srgbClr val="000000"/>
                </a:solidFill>
                <a:latin typeface="Montserrat Classic"/>
              </a:rPr>
              <a:t>Magnetic Tape-Based Technologies</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sp>
        <p:nvSpPr>
          <p:cNvPr name="Freeform 2" id="2"/>
          <p:cNvSpPr/>
          <p:nvPr/>
        </p:nvSpPr>
        <p:spPr>
          <a:xfrm flipH="false" flipV="false" rot="0">
            <a:off x="1675301" y="2152896"/>
            <a:ext cx="5043111" cy="1807115"/>
          </a:xfrm>
          <a:custGeom>
            <a:avLst/>
            <a:gdLst/>
            <a:ahLst/>
            <a:cxnLst/>
            <a:rect r="r" b="b" t="t" l="l"/>
            <a:pathLst>
              <a:path h="1807115" w="5043111">
                <a:moveTo>
                  <a:pt x="0" y="0"/>
                </a:moveTo>
                <a:lnTo>
                  <a:pt x="5043112" y="0"/>
                </a:lnTo>
                <a:lnTo>
                  <a:pt x="5043112" y="1807115"/>
                </a:lnTo>
                <a:lnTo>
                  <a:pt x="0" y="1807115"/>
                </a:lnTo>
                <a:lnTo>
                  <a:pt x="0" y="0"/>
                </a:lnTo>
                <a:close/>
              </a:path>
            </a:pathLst>
          </a:custGeom>
          <a:blipFill>
            <a:blip r:embed="rId2"/>
            <a:stretch>
              <a:fillRect l="0" t="0" r="0" b="0"/>
            </a:stretch>
          </a:blipFill>
        </p:spPr>
      </p:sp>
      <p:sp>
        <p:nvSpPr>
          <p:cNvPr name="Freeform 3" id="3"/>
          <p:cNvSpPr/>
          <p:nvPr/>
        </p:nvSpPr>
        <p:spPr>
          <a:xfrm flipH="false" flipV="false" rot="0">
            <a:off x="7078461" y="2032099"/>
            <a:ext cx="4569511" cy="2716582"/>
          </a:xfrm>
          <a:custGeom>
            <a:avLst/>
            <a:gdLst/>
            <a:ahLst/>
            <a:cxnLst/>
            <a:rect r="r" b="b" t="t" l="l"/>
            <a:pathLst>
              <a:path h="2716582" w="4569511">
                <a:moveTo>
                  <a:pt x="0" y="0"/>
                </a:moveTo>
                <a:lnTo>
                  <a:pt x="4569511" y="0"/>
                </a:lnTo>
                <a:lnTo>
                  <a:pt x="4569511" y="2716582"/>
                </a:lnTo>
                <a:lnTo>
                  <a:pt x="0" y="2716582"/>
                </a:lnTo>
                <a:lnTo>
                  <a:pt x="0" y="0"/>
                </a:lnTo>
                <a:close/>
              </a:path>
            </a:pathLst>
          </a:custGeom>
          <a:blipFill>
            <a:blip r:embed="rId3"/>
            <a:stretch>
              <a:fillRect l="0" t="0" r="0" b="0"/>
            </a:stretch>
          </a:blipFill>
        </p:spPr>
      </p:sp>
      <p:sp>
        <p:nvSpPr>
          <p:cNvPr name="Freeform 4" id="4"/>
          <p:cNvSpPr/>
          <p:nvPr/>
        </p:nvSpPr>
        <p:spPr>
          <a:xfrm flipH="false" flipV="false" rot="0">
            <a:off x="12856578" y="2032099"/>
            <a:ext cx="3756121" cy="2868310"/>
          </a:xfrm>
          <a:custGeom>
            <a:avLst/>
            <a:gdLst/>
            <a:ahLst/>
            <a:cxnLst/>
            <a:rect r="r" b="b" t="t" l="l"/>
            <a:pathLst>
              <a:path h="2868310" w="3756121">
                <a:moveTo>
                  <a:pt x="0" y="0"/>
                </a:moveTo>
                <a:lnTo>
                  <a:pt x="3756121" y="0"/>
                </a:lnTo>
                <a:lnTo>
                  <a:pt x="3756121" y="2868310"/>
                </a:lnTo>
                <a:lnTo>
                  <a:pt x="0" y="2868310"/>
                </a:lnTo>
                <a:lnTo>
                  <a:pt x="0" y="0"/>
                </a:lnTo>
                <a:close/>
              </a:path>
            </a:pathLst>
          </a:custGeom>
          <a:blipFill>
            <a:blip r:embed="rId4"/>
            <a:stretch>
              <a:fillRect l="0" t="0" r="0" b="0"/>
            </a:stretch>
          </a:blipFill>
        </p:spPr>
      </p:sp>
      <p:sp>
        <p:nvSpPr>
          <p:cNvPr name="Freeform 5" id="5"/>
          <p:cNvSpPr/>
          <p:nvPr/>
        </p:nvSpPr>
        <p:spPr>
          <a:xfrm flipH="false" flipV="false" rot="0">
            <a:off x="1801665" y="5577463"/>
            <a:ext cx="3262765" cy="2843073"/>
          </a:xfrm>
          <a:custGeom>
            <a:avLst/>
            <a:gdLst/>
            <a:ahLst/>
            <a:cxnLst/>
            <a:rect r="r" b="b" t="t" l="l"/>
            <a:pathLst>
              <a:path h="2843073" w="3262765">
                <a:moveTo>
                  <a:pt x="0" y="0"/>
                </a:moveTo>
                <a:lnTo>
                  <a:pt x="3262765" y="0"/>
                </a:lnTo>
                <a:lnTo>
                  <a:pt x="3262765" y="2843073"/>
                </a:lnTo>
                <a:lnTo>
                  <a:pt x="0" y="2843073"/>
                </a:lnTo>
                <a:lnTo>
                  <a:pt x="0" y="0"/>
                </a:lnTo>
                <a:close/>
              </a:path>
            </a:pathLst>
          </a:custGeom>
          <a:blipFill>
            <a:blip r:embed="rId5"/>
            <a:stretch>
              <a:fillRect l="0" t="0" r="0" b="0"/>
            </a:stretch>
          </a:blipFill>
        </p:spPr>
      </p:sp>
      <p:sp>
        <p:nvSpPr>
          <p:cNvPr name="Freeform 6" id="6"/>
          <p:cNvSpPr/>
          <p:nvPr/>
        </p:nvSpPr>
        <p:spPr>
          <a:xfrm flipH="false" flipV="false" rot="0">
            <a:off x="5845092" y="5719537"/>
            <a:ext cx="4569511" cy="2558926"/>
          </a:xfrm>
          <a:custGeom>
            <a:avLst/>
            <a:gdLst/>
            <a:ahLst/>
            <a:cxnLst/>
            <a:rect r="r" b="b" t="t" l="l"/>
            <a:pathLst>
              <a:path h="2558926" w="4569511">
                <a:moveTo>
                  <a:pt x="0" y="0"/>
                </a:moveTo>
                <a:lnTo>
                  <a:pt x="4569511" y="0"/>
                </a:lnTo>
                <a:lnTo>
                  <a:pt x="4569511" y="2558926"/>
                </a:lnTo>
                <a:lnTo>
                  <a:pt x="0" y="2558926"/>
                </a:lnTo>
                <a:lnTo>
                  <a:pt x="0" y="0"/>
                </a:lnTo>
                <a:close/>
              </a:path>
            </a:pathLst>
          </a:custGeom>
          <a:blipFill>
            <a:blip r:embed="rId6"/>
            <a:stretch>
              <a:fillRect l="0" t="0" r="0" b="0"/>
            </a:stretch>
          </a:blipFill>
        </p:spPr>
      </p:sp>
      <p:sp>
        <p:nvSpPr>
          <p:cNvPr name="Freeform 7" id="7"/>
          <p:cNvSpPr/>
          <p:nvPr/>
        </p:nvSpPr>
        <p:spPr>
          <a:xfrm flipH="false" flipV="false" rot="0">
            <a:off x="11195653" y="6287227"/>
            <a:ext cx="5569348" cy="1958554"/>
          </a:xfrm>
          <a:custGeom>
            <a:avLst/>
            <a:gdLst/>
            <a:ahLst/>
            <a:cxnLst/>
            <a:rect r="r" b="b" t="t" l="l"/>
            <a:pathLst>
              <a:path h="1958554" w="5569348">
                <a:moveTo>
                  <a:pt x="0" y="0"/>
                </a:moveTo>
                <a:lnTo>
                  <a:pt x="5569348" y="0"/>
                </a:lnTo>
                <a:lnTo>
                  <a:pt x="5569348" y="1958554"/>
                </a:lnTo>
                <a:lnTo>
                  <a:pt x="0" y="1958554"/>
                </a:lnTo>
                <a:lnTo>
                  <a:pt x="0" y="0"/>
                </a:lnTo>
                <a:close/>
              </a:path>
            </a:pathLst>
          </a:custGeom>
          <a:blipFill>
            <a:blip r:embed="rId7"/>
            <a:stretch>
              <a:fillRect l="0" t="0" r="0" b="0"/>
            </a:stretch>
          </a:blipFill>
        </p:spPr>
      </p:sp>
      <p:sp>
        <p:nvSpPr>
          <p:cNvPr name="TextBox 8" id="8"/>
          <p:cNvSpPr txBox="true"/>
          <p:nvPr/>
        </p:nvSpPr>
        <p:spPr>
          <a:xfrm rot="0">
            <a:off x="1918373" y="4521986"/>
            <a:ext cx="4556968" cy="405765"/>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Montserrat Classic"/>
              </a:rPr>
              <a:t>Card Random Access Memory</a:t>
            </a:r>
          </a:p>
        </p:txBody>
      </p:sp>
      <p:sp>
        <p:nvSpPr>
          <p:cNvPr name="TextBox 9" id="9"/>
          <p:cNvSpPr txBox="true"/>
          <p:nvPr/>
        </p:nvSpPr>
        <p:spPr>
          <a:xfrm rot="0">
            <a:off x="8129847" y="5008971"/>
            <a:ext cx="2149525" cy="405765"/>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Montserrat Classic"/>
              </a:rPr>
              <a:t>Disk Cartridge</a:t>
            </a:r>
          </a:p>
        </p:txBody>
      </p:sp>
      <p:sp>
        <p:nvSpPr>
          <p:cNvPr name="TextBox 10" id="10"/>
          <p:cNvSpPr txBox="true"/>
          <p:nvPr/>
        </p:nvSpPr>
        <p:spPr>
          <a:xfrm rot="0">
            <a:off x="13452687" y="5367112"/>
            <a:ext cx="2333774" cy="405765"/>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Montserrat Classic"/>
              </a:rPr>
              <a:t>Hard Disk Drive</a:t>
            </a:r>
          </a:p>
        </p:txBody>
      </p:sp>
      <p:sp>
        <p:nvSpPr>
          <p:cNvPr name="TextBox 11" id="11"/>
          <p:cNvSpPr txBox="true"/>
          <p:nvPr/>
        </p:nvSpPr>
        <p:spPr>
          <a:xfrm rot="0">
            <a:off x="5352373" y="679133"/>
            <a:ext cx="8021687" cy="622935"/>
          </a:xfrm>
          <a:prstGeom prst="rect">
            <a:avLst/>
          </a:prstGeom>
        </p:spPr>
        <p:txBody>
          <a:bodyPr anchor="t" rtlCol="false" tIns="0" lIns="0" bIns="0" rIns="0">
            <a:spAutoFit/>
          </a:bodyPr>
          <a:lstStyle/>
          <a:p>
            <a:pPr algn="ctr">
              <a:lnSpc>
                <a:spcPts val="5040"/>
              </a:lnSpc>
              <a:spcBef>
                <a:spcPct val="0"/>
              </a:spcBef>
            </a:pPr>
            <a:r>
              <a:rPr lang="en-US" sz="3600">
                <a:solidFill>
                  <a:srgbClr val="000000"/>
                </a:solidFill>
                <a:latin typeface="Montserrat Classic"/>
              </a:rPr>
              <a:t>Magnetic Disk-Based Technologies </a:t>
            </a:r>
          </a:p>
        </p:txBody>
      </p:sp>
      <p:sp>
        <p:nvSpPr>
          <p:cNvPr name="TextBox 12" id="12"/>
          <p:cNvSpPr txBox="true"/>
          <p:nvPr/>
        </p:nvSpPr>
        <p:spPr>
          <a:xfrm rot="0">
            <a:off x="2124030" y="8852535"/>
            <a:ext cx="2618036" cy="405765"/>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Montserrat Classic"/>
              </a:rPr>
              <a:t>Floppy Disk Drive</a:t>
            </a:r>
          </a:p>
        </p:txBody>
      </p:sp>
      <p:sp>
        <p:nvSpPr>
          <p:cNvPr name="TextBox 13" id="13"/>
          <p:cNvSpPr txBox="true"/>
          <p:nvPr/>
        </p:nvSpPr>
        <p:spPr>
          <a:xfrm rot="0">
            <a:off x="7088348" y="8852535"/>
            <a:ext cx="2082998" cy="405765"/>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Montserrat Classic"/>
              </a:rPr>
              <a:t>Zip Disk Drive</a:t>
            </a:r>
          </a:p>
        </p:txBody>
      </p:sp>
      <p:sp>
        <p:nvSpPr>
          <p:cNvPr name="TextBox 14" id="14"/>
          <p:cNvSpPr txBox="true"/>
          <p:nvPr/>
        </p:nvSpPr>
        <p:spPr>
          <a:xfrm rot="0">
            <a:off x="11647972" y="8852535"/>
            <a:ext cx="4751338" cy="405765"/>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Montserrat Classic"/>
              </a:rPr>
              <a:t>Transformer Read Only Storage</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sp>
        <p:nvSpPr>
          <p:cNvPr name="Freeform 2" id="2"/>
          <p:cNvSpPr/>
          <p:nvPr/>
        </p:nvSpPr>
        <p:spPr>
          <a:xfrm flipH="false" flipV="false" rot="0">
            <a:off x="2124030" y="1743720"/>
            <a:ext cx="4044819" cy="2657607"/>
          </a:xfrm>
          <a:custGeom>
            <a:avLst/>
            <a:gdLst/>
            <a:ahLst/>
            <a:cxnLst/>
            <a:rect r="r" b="b" t="t" l="l"/>
            <a:pathLst>
              <a:path h="2657607" w="4044819">
                <a:moveTo>
                  <a:pt x="0" y="0"/>
                </a:moveTo>
                <a:lnTo>
                  <a:pt x="4044819" y="0"/>
                </a:lnTo>
                <a:lnTo>
                  <a:pt x="4044819" y="2657607"/>
                </a:lnTo>
                <a:lnTo>
                  <a:pt x="0" y="2657607"/>
                </a:lnTo>
                <a:lnTo>
                  <a:pt x="0" y="0"/>
                </a:lnTo>
                <a:close/>
              </a:path>
            </a:pathLst>
          </a:custGeom>
          <a:blipFill>
            <a:blip r:embed="rId2"/>
            <a:stretch>
              <a:fillRect l="0" t="0" r="0" b="0"/>
            </a:stretch>
          </a:blipFill>
        </p:spPr>
      </p:sp>
      <p:sp>
        <p:nvSpPr>
          <p:cNvPr name="Freeform 3" id="3"/>
          <p:cNvSpPr/>
          <p:nvPr/>
        </p:nvSpPr>
        <p:spPr>
          <a:xfrm flipH="false" flipV="false" rot="0">
            <a:off x="6467452" y="2472492"/>
            <a:ext cx="6090524" cy="1687046"/>
          </a:xfrm>
          <a:custGeom>
            <a:avLst/>
            <a:gdLst/>
            <a:ahLst/>
            <a:cxnLst/>
            <a:rect r="r" b="b" t="t" l="l"/>
            <a:pathLst>
              <a:path h="1687046" w="6090524">
                <a:moveTo>
                  <a:pt x="0" y="0"/>
                </a:moveTo>
                <a:lnTo>
                  <a:pt x="6090523" y="0"/>
                </a:lnTo>
                <a:lnTo>
                  <a:pt x="6090523" y="1687047"/>
                </a:lnTo>
                <a:lnTo>
                  <a:pt x="0" y="1687047"/>
                </a:lnTo>
                <a:lnTo>
                  <a:pt x="0" y="0"/>
                </a:lnTo>
                <a:close/>
              </a:path>
            </a:pathLst>
          </a:custGeom>
          <a:blipFill>
            <a:blip r:embed="rId3"/>
            <a:stretch>
              <a:fillRect l="0" t="0" r="0" b="0"/>
            </a:stretch>
          </a:blipFill>
        </p:spPr>
      </p:sp>
      <p:sp>
        <p:nvSpPr>
          <p:cNvPr name="Freeform 4" id="4"/>
          <p:cNvSpPr/>
          <p:nvPr/>
        </p:nvSpPr>
        <p:spPr>
          <a:xfrm flipH="false" flipV="false" rot="0">
            <a:off x="13165758" y="1743720"/>
            <a:ext cx="3233552" cy="3233552"/>
          </a:xfrm>
          <a:custGeom>
            <a:avLst/>
            <a:gdLst/>
            <a:ahLst/>
            <a:cxnLst/>
            <a:rect r="r" b="b" t="t" l="l"/>
            <a:pathLst>
              <a:path h="3233552" w="3233552">
                <a:moveTo>
                  <a:pt x="0" y="0"/>
                </a:moveTo>
                <a:lnTo>
                  <a:pt x="3233552" y="0"/>
                </a:lnTo>
                <a:lnTo>
                  <a:pt x="3233552" y="3233552"/>
                </a:lnTo>
                <a:lnTo>
                  <a:pt x="0" y="3233552"/>
                </a:lnTo>
                <a:lnTo>
                  <a:pt x="0" y="0"/>
                </a:lnTo>
                <a:close/>
              </a:path>
            </a:pathLst>
          </a:custGeom>
          <a:blipFill>
            <a:blip r:embed="rId4"/>
            <a:stretch>
              <a:fillRect l="0" t="0" r="0" b="0"/>
            </a:stretch>
          </a:blipFill>
        </p:spPr>
      </p:sp>
      <p:sp>
        <p:nvSpPr>
          <p:cNvPr name="Freeform 5" id="5"/>
          <p:cNvSpPr/>
          <p:nvPr/>
        </p:nvSpPr>
        <p:spPr>
          <a:xfrm flipH="false" flipV="false" rot="0">
            <a:off x="1470785" y="5577463"/>
            <a:ext cx="3924525" cy="2939606"/>
          </a:xfrm>
          <a:custGeom>
            <a:avLst/>
            <a:gdLst/>
            <a:ahLst/>
            <a:cxnLst/>
            <a:rect r="r" b="b" t="t" l="l"/>
            <a:pathLst>
              <a:path h="2939606" w="3924525">
                <a:moveTo>
                  <a:pt x="0" y="0"/>
                </a:moveTo>
                <a:lnTo>
                  <a:pt x="3924525" y="0"/>
                </a:lnTo>
                <a:lnTo>
                  <a:pt x="3924525" y="2939606"/>
                </a:lnTo>
                <a:lnTo>
                  <a:pt x="0" y="2939606"/>
                </a:lnTo>
                <a:lnTo>
                  <a:pt x="0" y="0"/>
                </a:lnTo>
                <a:close/>
              </a:path>
            </a:pathLst>
          </a:custGeom>
          <a:blipFill>
            <a:blip r:embed="rId5"/>
            <a:stretch>
              <a:fillRect l="0" t="0" r="0" b="0"/>
            </a:stretch>
          </a:blipFill>
        </p:spPr>
      </p:sp>
      <p:sp>
        <p:nvSpPr>
          <p:cNvPr name="Freeform 6" id="6"/>
          <p:cNvSpPr/>
          <p:nvPr/>
        </p:nvSpPr>
        <p:spPr>
          <a:xfrm flipH="false" flipV="false" rot="0">
            <a:off x="7279723" y="5577463"/>
            <a:ext cx="2939606" cy="2939606"/>
          </a:xfrm>
          <a:custGeom>
            <a:avLst/>
            <a:gdLst/>
            <a:ahLst/>
            <a:cxnLst/>
            <a:rect r="r" b="b" t="t" l="l"/>
            <a:pathLst>
              <a:path h="2939606" w="2939606">
                <a:moveTo>
                  <a:pt x="0" y="0"/>
                </a:moveTo>
                <a:lnTo>
                  <a:pt x="2939606" y="0"/>
                </a:lnTo>
                <a:lnTo>
                  <a:pt x="2939606" y="2939606"/>
                </a:lnTo>
                <a:lnTo>
                  <a:pt x="0" y="2939606"/>
                </a:lnTo>
                <a:lnTo>
                  <a:pt x="0" y="0"/>
                </a:lnTo>
                <a:close/>
              </a:path>
            </a:pathLst>
          </a:custGeom>
          <a:blipFill>
            <a:blip r:embed="rId6"/>
            <a:stretch>
              <a:fillRect l="0" t="0" r="0" b="0"/>
            </a:stretch>
          </a:blipFill>
        </p:spPr>
      </p:sp>
      <p:sp>
        <p:nvSpPr>
          <p:cNvPr name="Freeform 7" id="7"/>
          <p:cNvSpPr/>
          <p:nvPr/>
        </p:nvSpPr>
        <p:spPr>
          <a:xfrm flipH="false" flipV="false" rot="0">
            <a:off x="10813896" y="6074751"/>
            <a:ext cx="4703723" cy="2442318"/>
          </a:xfrm>
          <a:custGeom>
            <a:avLst/>
            <a:gdLst/>
            <a:ahLst/>
            <a:cxnLst/>
            <a:rect r="r" b="b" t="t" l="l"/>
            <a:pathLst>
              <a:path h="2442318" w="4703723">
                <a:moveTo>
                  <a:pt x="0" y="0"/>
                </a:moveTo>
                <a:lnTo>
                  <a:pt x="4703723" y="0"/>
                </a:lnTo>
                <a:lnTo>
                  <a:pt x="4703723" y="2442318"/>
                </a:lnTo>
                <a:lnTo>
                  <a:pt x="0" y="2442318"/>
                </a:lnTo>
                <a:lnTo>
                  <a:pt x="0" y="0"/>
                </a:lnTo>
                <a:close/>
              </a:path>
            </a:pathLst>
          </a:custGeom>
          <a:blipFill>
            <a:blip r:embed="rId7"/>
            <a:stretch>
              <a:fillRect l="0" t="0" r="0" b="0"/>
            </a:stretch>
          </a:blipFill>
        </p:spPr>
      </p:sp>
      <p:sp>
        <p:nvSpPr>
          <p:cNvPr name="TextBox 8" id="8"/>
          <p:cNvSpPr txBox="true"/>
          <p:nvPr/>
        </p:nvSpPr>
        <p:spPr>
          <a:xfrm rot="0">
            <a:off x="1840536" y="4521986"/>
            <a:ext cx="4712643" cy="405765"/>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Montserrat Classic"/>
              </a:rPr>
              <a:t>Static Random Access Memory</a:t>
            </a:r>
          </a:p>
        </p:txBody>
      </p:sp>
      <p:sp>
        <p:nvSpPr>
          <p:cNvPr name="TextBox 9" id="9"/>
          <p:cNvSpPr txBox="true"/>
          <p:nvPr/>
        </p:nvSpPr>
        <p:spPr>
          <a:xfrm rot="0">
            <a:off x="7108423" y="4521986"/>
            <a:ext cx="5192911" cy="405765"/>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Montserrat Classic"/>
              </a:rPr>
              <a:t>Dynamic Random Access Memory</a:t>
            </a:r>
          </a:p>
        </p:txBody>
      </p:sp>
      <p:sp>
        <p:nvSpPr>
          <p:cNvPr name="TextBox 10" id="10"/>
          <p:cNvSpPr txBox="true"/>
          <p:nvPr/>
        </p:nvSpPr>
        <p:spPr>
          <a:xfrm rot="0">
            <a:off x="10951147" y="5141218"/>
            <a:ext cx="7336853" cy="824865"/>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Montserrat Classic"/>
              </a:rPr>
              <a:t>Electrically Erasable Programmable Read Only Memory</a:t>
            </a:r>
          </a:p>
        </p:txBody>
      </p:sp>
      <p:sp>
        <p:nvSpPr>
          <p:cNvPr name="TextBox 11" id="11"/>
          <p:cNvSpPr txBox="true"/>
          <p:nvPr/>
        </p:nvSpPr>
        <p:spPr>
          <a:xfrm rot="0">
            <a:off x="4367254" y="679132"/>
            <a:ext cx="10095905" cy="622935"/>
          </a:xfrm>
          <a:prstGeom prst="rect">
            <a:avLst/>
          </a:prstGeom>
        </p:spPr>
        <p:txBody>
          <a:bodyPr anchor="t" rtlCol="false" tIns="0" lIns="0" bIns="0" rIns="0">
            <a:spAutoFit/>
          </a:bodyPr>
          <a:lstStyle/>
          <a:p>
            <a:pPr algn="ctr">
              <a:lnSpc>
                <a:spcPts val="5040"/>
              </a:lnSpc>
              <a:spcBef>
                <a:spcPct val="0"/>
              </a:spcBef>
            </a:pPr>
            <a:r>
              <a:rPr lang="en-US" sz="3600">
                <a:solidFill>
                  <a:srgbClr val="000000"/>
                </a:solidFill>
                <a:latin typeface="Montserrat Classic"/>
              </a:rPr>
              <a:t>Semiconductor-Based Storage Technologies</a:t>
            </a:r>
          </a:p>
        </p:txBody>
      </p:sp>
      <p:sp>
        <p:nvSpPr>
          <p:cNvPr name="TextBox 12" id="12"/>
          <p:cNvSpPr txBox="true"/>
          <p:nvPr/>
        </p:nvSpPr>
        <p:spPr>
          <a:xfrm rot="0">
            <a:off x="2607424" y="8852535"/>
            <a:ext cx="1651248" cy="405765"/>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Montserrat Classic"/>
              </a:rPr>
              <a:t>Flash Drive</a:t>
            </a:r>
          </a:p>
        </p:txBody>
      </p:sp>
      <p:sp>
        <p:nvSpPr>
          <p:cNvPr name="TextBox 13" id="13"/>
          <p:cNvSpPr txBox="true"/>
          <p:nvPr/>
        </p:nvSpPr>
        <p:spPr>
          <a:xfrm rot="0">
            <a:off x="9213970" y="8879019"/>
            <a:ext cx="2363986" cy="405765"/>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Montserrat Classic"/>
              </a:rPr>
              <a:t>Solid State Disk</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852857" y="3104546"/>
            <a:ext cx="7906576" cy="3112770"/>
          </a:xfrm>
          <a:prstGeom prst="rect">
            <a:avLst/>
          </a:prstGeom>
        </p:spPr>
        <p:txBody>
          <a:bodyPr anchor="t" rtlCol="false" tIns="0" lIns="0" bIns="0" rIns="0">
            <a:spAutoFit/>
          </a:bodyPr>
          <a:lstStyle/>
          <a:p>
            <a:pPr algn="l">
              <a:lnSpc>
                <a:spcPts val="4199"/>
              </a:lnSpc>
            </a:pPr>
            <a:r>
              <a:rPr lang="en-US" sz="2799">
                <a:solidFill>
                  <a:srgbClr val="000000"/>
                </a:solidFill>
                <a:latin typeface="Montserrat Classic"/>
              </a:rPr>
              <a:t>Hardware technologies used in ICT field include the capabilities of different electronic devices or materials for processing, storing, transporting, inputting, and outputting data or information in the form of signals.</a:t>
            </a:r>
          </a:p>
        </p:txBody>
      </p:sp>
      <p:sp>
        <p:nvSpPr>
          <p:cNvPr name="TextBox 6" id="6"/>
          <p:cNvSpPr txBox="true"/>
          <p:nvPr/>
        </p:nvSpPr>
        <p:spPr>
          <a:xfrm rot="0">
            <a:off x="852857" y="1063655"/>
            <a:ext cx="7906576"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hardware technologies</a:t>
            </a:r>
          </a:p>
        </p:txBody>
      </p:sp>
      <p:sp>
        <p:nvSpPr>
          <p:cNvPr name="Freeform 7" id="7"/>
          <p:cNvSpPr/>
          <p:nvPr/>
        </p:nvSpPr>
        <p:spPr>
          <a:xfrm flipH="false" flipV="false" rot="0">
            <a:off x="9731067" y="1381395"/>
            <a:ext cx="7463975" cy="7539369"/>
          </a:xfrm>
          <a:custGeom>
            <a:avLst/>
            <a:gdLst/>
            <a:ahLst/>
            <a:cxnLst/>
            <a:rect r="r" b="b" t="t" l="l"/>
            <a:pathLst>
              <a:path h="7539369" w="7463975">
                <a:moveTo>
                  <a:pt x="0" y="0"/>
                </a:moveTo>
                <a:lnTo>
                  <a:pt x="7463976" y="0"/>
                </a:lnTo>
                <a:lnTo>
                  <a:pt x="7463976" y="7539369"/>
                </a:lnTo>
                <a:lnTo>
                  <a:pt x="0" y="75393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852857" y="6507198"/>
            <a:ext cx="7906576" cy="2588895"/>
          </a:xfrm>
          <a:prstGeom prst="rect">
            <a:avLst/>
          </a:prstGeom>
        </p:spPr>
        <p:txBody>
          <a:bodyPr anchor="t" rtlCol="false" tIns="0" lIns="0" bIns="0" rIns="0">
            <a:spAutoFit/>
          </a:bodyPr>
          <a:lstStyle/>
          <a:p>
            <a:pPr marL="604519" indent="-302260" lvl="1">
              <a:lnSpc>
                <a:spcPts val="4199"/>
              </a:lnSpc>
              <a:buFont typeface="Arial"/>
              <a:buChar char="•"/>
            </a:pPr>
            <a:r>
              <a:rPr lang="en-US" sz="2799">
                <a:solidFill>
                  <a:srgbClr val="000000"/>
                </a:solidFill>
                <a:latin typeface="Montserrat Classic"/>
              </a:rPr>
              <a:t>Data processing hardware </a:t>
            </a:r>
          </a:p>
          <a:p>
            <a:pPr marL="604519" indent="-302260" lvl="1">
              <a:lnSpc>
                <a:spcPts val="4199"/>
              </a:lnSpc>
              <a:buFont typeface="Arial"/>
              <a:buChar char="•"/>
            </a:pPr>
            <a:r>
              <a:rPr lang="en-US" sz="2799">
                <a:solidFill>
                  <a:srgbClr val="000000"/>
                </a:solidFill>
                <a:latin typeface="Montserrat Classic"/>
              </a:rPr>
              <a:t>Data input hardware </a:t>
            </a:r>
          </a:p>
          <a:p>
            <a:pPr marL="604519" indent="-302260" lvl="1">
              <a:lnSpc>
                <a:spcPts val="4199"/>
              </a:lnSpc>
              <a:buFont typeface="Arial"/>
              <a:buChar char="•"/>
            </a:pPr>
            <a:r>
              <a:rPr lang="en-US" sz="2799">
                <a:solidFill>
                  <a:srgbClr val="000000"/>
                </a:solidFill>
                <a:latin typeface="Montserrat Classic"/>
              </a:rPr>
              <a:t>Data output hardware </a:t>
            </a:r>
          </a:p>
          <a:p>
            <a:pPr marL="604519" indent="-302260" lvl="1">
              <a:lnSpc>
                <a:spcPts val="4199"/>
              </a:lnSpc>
              <a:buFont typeface="Arial"/>
              <a:buChar char="•"/>
            </a:pPr>
            <a:r>
              <a:rPr lang="en-US" sz="2799">
                <a:solidFill>
                  <a:srgbClr val="000000"/>
                </a:solidFill>
                <a:latin typeface="Montserrat Classic"/>
              </a:rPr>
              <a:t>Data transmission hardware </a:t>
            </a:r>
          </a:p>
          <a:p>
            <a:pPr algn="l" marL="604519" indent="-302260" lvl="1">
              <a:lnSpc>
                <a:spcPts val="4199"/>
              </a:lnSpc>
              <a:buFont typeface="Arial"/>
              <a:buChar char="•"/>
            </a:pPr>
            <a:r>
              <a:rPr lang="en-US" sz="2799">
                <a:solidFill>
                  <a:srgbClr val="000000"/>
                </a:solidFill>
                <a:latin typeface="Montserrat Classic"/>
              </a:rPr>
              <a:t>Data storage hardware. </a:t>
            </a:r>
          </a:p>
        </p:txBody>
      </p:sp>
    </p:spTree>
  </p:cSld>
  <p:clrMapOvr>
    <a:masterClrMapping/>
  </p:clrMapOvr>
</p:sld>
</file>

<file path=ppt/slides/slide60.xml><?xml version="1.0" encoding="utf-8"?>
<p:sld xmlns:p="http://schemas.openxmlformats.org/presentationml/2006/main" xmlns:a="http://schemas.openxmlformats.org/drawingml/2006/main">
  <p:cSld>
    <p:bg>
      <p:bgPr>
        <a:solidFill>
          <a:srgbClr val="99B9FF"/>
        </a:solidFill>
      </p:bgPr>
    </p:bg>
    <p:spTree>
      <p:nvGrpSpPr>
        <p:cNvPr id="1" name=""/>
        <p:cNvGrpSpPr/>
        <p:nvPr/>
      </p:nvGrpSpPr>
      <p:grpSpPr>
        <a:xfrm>
          <a:off x="0" y="0"/>
          <a:ext cx="0" cy="0"/>
          <a:chOff x="0" y="0"/>
          <a:chExt cx="0" cy="0"/>
        </a:xfrm>
      </p:grpSpPr>
      <p:sp>
        <p:nvSpPr>
          <p:cNvPr name="TextBox 2" id="2"/>
          <p:cNvSpPr txBox="true"/>
          <p:nvPr/>
        </p:nvSpPr>
        <p:spPr>
          <a:xfrm rot="0">
            <a:off x="2002093" y="3764904"/>
            <a:ext cx="12211794" cy="3909695"/>
          </a:xfrm>
          <a:prstGeom prst="rect">
            <a:avLst/>
          </a:prstGeom>
        </p:spPr>
        <p:txBody>
          <a:bodyPr anchor="t" rtlCol="false" tIns="0" lIns="0" bIns="0" rIns="0">
            <a:spAutoFit/>
          </a:bodyPr>
          <a:lstStyle/>
          <a:p>
            <a:pPr marL="690881" indent="-345440" lvl="1">
              <a:lnSpc>
                <a:spcPts val="4480"/>
              </a:lnSpc>
              <a:buFont typeface="Arial"/>
              <a:buChar char="•"/>
            </a:pPr>
            <a:r>
              <a:rPr lang="en-US" sz="3200">
                <a:solidFill>
                  <a:srgbClr val="000000"/>
                </a:solidFill>
                <a:latin typeface="Montserrat Classic"/>
              </a:rPr>
              <a:t>CD ROM—Compact Disc Read Only Memory</a:t>
            </a:r>
          </a:p>
          <a:p>
            <a:pPr marL="690881" indent="-345440" lvl="1">
              <a:lnSpc>
                <a:spcPts val="4480"/>
              </a:lnSpc>
              <a:buFont typeface="Arial"/>
              <a:buChar char="•"/>
            </a:pPr>
            <a:r>
              <a:rPr lang="en-US" sz="3200">
                <a:solidFill>
                  <a:srgbClr val="000000"/>
                </a:solidFill>
                <a:latin typeface="Montserrat Classic"/>
              </a:rPr>
              <a:t>DVD ROM—Digital Versatile Disc Read Only Memory</a:t>
            </a:r>
          </a:p>
          <a:p>
            <a:pPr marL="690881" indent="-345440" lvl="1">
              <a:lnSpc>
                <a:spcPts val="4480"/>
              </a:lnSpc>
              <a:buFont typeface="Arial"/>
              <a:buChar char="•"/>
            </a:pPr>
            <a:r>
              <a:rPr lang="en-US" sz="3200">
                <a:solidFill>
                  <a:srgbClr val="000000"/>
                </a:solidFill>
                <a:latin typeface="Montserrat Classic"/>
              </a:rPr>
              <a:t>DVD RAM—Digital Versatile Disc Random Access Memory</a:t>
            </a:r>
          </a:p>
          <a:p>
            <a:pPr marL="690881" indent="-345440" lvl="1">
              <a:lnSpc>
                <a:spcPts val="4480"/>
              </a:lnSpc>
              <a:buFont typeface="Arial"/>
              <a:buChar char="•"/>
            </a:pPr>
            <a:r>
              <a:rPr lang="en-US" sz="3200">
                <a:solidFill>
                  <a:srgbClr val="000000"/>
                </a:solidFill>
                <a:latin typeface="Montserrat Classic"/>
              </a:rPr>
              <a:t>HD DVD—High-Deinition Digital Versatile Disc</a:t>
            </a:r>
          </a:p>
          <a:p>
            <a:pPr marL="690881" indent="-345440" lvl="1">
              <a:lnSpc>
                <a:spcPts val="4480"/>
              </a:lnSpc>
              <a:buFont typeface="Arial"/>
              <a:buChar char="•"/>
            </a:pPr>
            <a:r>
              <a:rPr lang="en-US" sz="3200">
                <a:solidFill>
                  <a:srgbClr val="000000"/>
                </a:solidFill>
                <a:latin typeface="Montserrat Classic"/>
              </a:rPr>
              <a:t>Blu Ray—High-Deinition and Large Capacity Optical Discs</a:t>
            </a:r>
          </a:p>
          <a:p>
            <a:pPr marL="690881" indent="-345440" lvl="1">
              <a:lnSpc>
                <a:spcPts val="4480"/>
              </a:lnSpc>
              <a:buFont typeface="Arial"/>
              <a:buChar char="•"/>
            </a:pPr>
            <a:r>
              <a:rPr lang="en-US" sz="3200">
                <a:solidFill>
                  <a:srgbClr val="000000"/>
                </a:solidFill>
                <a:latin typeface="Montserrat Classic"/>
              </a:rPr>
              <a:t>CD-R/W—Compact Disc Re-Writable</a:t>
            </a:r>
          </a:p>
          <a:p>
            <a:pPr marL="690881" indent="-345440" lvl="1">
              <a:lnSpc>
                <a:spcPts val="4480"/>
              </a:lnSpc>
              <a:buFont typeface="Arial"/>
              <a:buChar char="•"/>
            </a:pPr>
            <a:r>
              <a:rPr lang="en-US" sz="3200">
                <a:solidFill>
                  <a:srgbClr val="000000"/>
                </a:solidFill>
                <a:latin typeface="Montserrat Classic"/>
              </a:rPr>
              <a:t>DVD-R/W—Digital Versatile Disc Re-Writable.</a:t>
            </a:r>
          </a:p>
        </p:txBody>
      </p:sp>
      <p:sp>
        <p:nvSpPr>
          <p:cNvPr name="TextBox 3" id="3"/>
          <p:cNvSpPr txBox="true"/>
          <p:nvPr/>
        </p:nvSpPr>
        <p:spPr>
          <a:xfrm rot="0">
            <a:off x="5030539" y="2157997"/>
            <a:ext cx="8226921" cy="622935"/>
          </a:xfrm>
          <a:prstGeom prst="rect">
            <a:avLst/>
          </a:prstGeom>
        </p:spPr>
        <p:txBody>
          <a:bodyPr anchor="t" rtlCol="false" tIns="0" lIns="0" bIns="0" rIns="0">
            <a:spAutoFit/>
          </a:bodyPr>
          <a:lstStyle/>
          <a:p>
            <a:pPr algn="ctr">
              <a:lnSpc>
                <a:spcPts val="5040"/>
              </a:lnSpc>
              <a:spcBef>
                <a:spcPct val="0"/>
              </a:spcBef>
            </a:pPr>
            <a:r>
              <a:rPr lang="en-US" sz="3600">
                <a:solidFill>
                  <a:srgbClr val="000000"/>
                </a:solidFill>
                <a:latin typeface="Montserrat Classic"/>
              </a:rPr>
              <a:t>Optical-Based Storage Technologies</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sp>
        <p:nvSpPr>
          <p:cNvPr name="Freeform 2" id="2"/>
          <p:cNvSpPr/>
          <p:nvPr/>
        </p:nvSpPr>
        <p:spPr>
          <a:xfrm flipH="false" flipV="false" rot="0">
            <a:off x="1215153" y="3380700"/>
            <a:ext cx="4819242" cy="5116647"/>
          </a:xfrm>
          <a:custGeom>
            <a:avLst/>
            <a:gdLst/>
            <a:ahLst/>
            <a:cxnLst/>
            <a:rect r="r" b="b" t="t" l="l"/>
            <a:pathLst>
              <a:path h="5116647" w="4819242">
                <a:moveTo>
                  <a:pt x="0" y="0"/>
                </a:moveTo>
                <a:lnTo>
                  <a:pt x="4819242" y="0"/>
                </a:lnTo>
                <a:lnTo>
                  <a:pt x="4819242" y="5116648"/>
                </a:lnTo>
                <a:lnTo>
                  <a:pt x="0" y="51166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952115" y="4147641"/>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Direct Attached Storage (DAS) </a:t>
            </a:r>
          </a:p>
        </p:txBody>
      </p:sp>
      <p:grpSp>
        <p:nvGrpSpPr>
          <p:cNvPr name="Group 4" id="4"/>
          <p:cNvGrpSpPr/>
          <p:nvPr/>
        </p:nvGrpSpPr>
        <p:grpSpPr>
          <a:xfrm rot="0">
            <a:off x="7768564" y="4245372"/>
            <a:ext cx="927410" cy="92741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6" id="6"/>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7" id="7"/>
          <p:cNvSpPr txBox="true"/>
          <p:nvPr/>
        </p:nvSpPr>
        <p:spPr>
          <a:xfrm rot="0">
            <a:off x="8098978" y="4144811"/>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1</a:t>
            </a:r>
          </a:p>
        </p:txBody>
      </p:sp>
      <p:sp>
        <p:nvSpPr>
          <p:cNvPr name="TextBox 8" id="8"/>
          <p:cNvSpPr txBox="true"/>
          <p:nvPr/>
        </p:nvSpPr>
        <p:spPr>
          <a:xfrm rot="0">
            <a:off x="8952115" y="5377587"/>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Network Attached Storage (NAS) </a:t>
            </a:r>
          </a:p>
        </p:txBody>
      </p:sp>
      <p:grpSp>
        <p:nvGrpSpPr>
          <p:cNvPr name="Group 9" id="9"/>
          <p:cNvGrpSpPr/>
          <p:nvPr/>
        </p:nvGrpSpPr>
        <p:grpSpPr>
          <a:xfrm rot="0">
            <a:off x="7768564" y="5475319"/>
            <a:ext cx="927410" cy="92741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11" id="11"/>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12" id="12"/>
          <p:cNvSpPr txBox="true"/>
          <p:nvPr/>
        </p:nvSpPr>
        <p:spPr>
          <a:xfrm rot="0">
            <a:off x="8098978" y="5374757"/>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2</a:t>
            </a:r>
          </a:p>
        </p:txBody>
      </p:sp>
      <p:sp>
        <p:nvSpPr>
          <p:cNvPr name="TextBox 13" id="13"/>
          <p:cNvSpPr txBox="true"/>
          <p:nvPr/>
        </p:nvSpPr>
        <p:spPr>
          <a:xfrm rot="0">
            <a:off x="8952115" y="6607534"/>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Storage Area Network (SAN) </a:t>
            </a:r>
          </a:p>
        </p:txBody>
      </p:sp>
      <p:grpSp>
        <p:nvGrpSpPr>
          <p:cNvPr name="Group 14" id="14"/>
          <p:cNvGrpSpPr/>
          <p:nvPr/>
        </p:nvGrpSpPr>
        <p:grpSpPr>
          <a:xfrm rot="0">
            <a:off x="7768564" y="6705265"/>
            <a:ext cx="927410" cy="92741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16" id="16"/>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17" id="17"/>
          <p:cNvSpPr txBox="true"/>
          <p:nvPr/>
        </p:nvSpPr>
        <p:spPr>
          <a:xfrm rot="0">
            <a:off x="8098978" y="6604704"/>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3</a:t>
            </a:r>
          </a:p>
        </p:txBody>
      </p:sp>
      <p:sp>
        <p:nvSpPr>
          <p:cNvPr name="TextBox 18" id="18"/>
          <p:cNvSpPr txBox="true"/>
          <p:nvPr/>
        </p:nvSpPr>
        <p:spPr>
          <a:xfrm rot="0">
            <a:off x="1531449" y="1770602"/>
            <a:ext cx="15378886" cy="1610098"/>
          </a:xfrm>
          <a:prstGeom prst="rect">
            <a:avLst/>
          </a:prstGeom>
        </p:spPr>
        <p:txBody>
          <a:bodyPr anchor="t" rtlCol="false" tIns="0" lIns="0" bIns="0" rIns="0">
            <a:spAutoFit/>
          </a:bodyPr>
          <a:lstStyle/>
          <a:p>
            <a:pPr algn="ctr" marL="0" indent="0" lvl="0">
              <a:lnSpc>
                <a:spcPts val="12475"/>
              </a:lnSpc>
              <a:spcBef>
                <a:spcPct val="0"/>
              </a:spcBef>
            </a:pPr>
            <a:r>
              <a:rPr lang="en-US" sz="10396">
                <a:solidFill>
                  <a:srgbClr val="000000"/>
                </a:solidFill>
                <a:latin typeface="Bebas Neue Bold"/>
              </a:rPr>
              <a:t>advanced storage technologies</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3287077"/>
            <a:ext cx="6118937" cy="363664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The storage devices such as Hard Disk Drive (HDD), Solid State Drive (SSD), or optical storage devices connected directly with the computers internally or externally are referred to as directly attached storage systems. </a:t>
            </a:r>
          </a:p>
        </p:txBody>
      </p:sp>
      <p:sp>
        <p:nvSpPr>
          <p:cNvPr name="TextBox 6" id="6"/>
          <p:cNvSpPr txBox="true"/>
          <p:nvPr/>
        </p:nvSpPr>
        <p:spPr>
          <a:xfrm rot="0">
            <a:off x="1584164" y="982399"/>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Direct Attached Storage (DAS) </a:t>
            </a:r>
          </a:p>
        </p:txBody>
      </p:sp>
      <p:sp>
        <p:nvSpPr>
          <p:cNvPr name="Freeform 7" id="7"/>
          <p:cNvSpPr/>
          <p:nvPr/>
        </p:nvSpPr>
        <p:spPr>
          <a:xfrm flipH="false" flipV="false" rot="0">
            <a:off x="9666810" y="1366236"/>
            <a:ext cx="7592490" cy="7554528"/>
          </a:xfrm>
          <a:custGeom>
            <a:avLst/>
            <a:gdLst/>
            <a:ahLst/>
            <a:cxnLst/>
            <a:rect r="r" b="b" t="t" l="l"/>
            <a:pathLst>
              <a:path h="7554528" w="7592490">
                <a:moveTo>
                  <a:pt x="0" y="0"/>
                </a:moveTo>
                <a:lnTo>
                  <a:pt x="7592490" y="0"/>
                </a:lnTo>
                <a:lnTo>
                  <a:pt x="7592490"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521173" y="7474549"/>
            <a:ext cx="9145637" cy="1967231"/>
          </a:xfrm>
          <a:prstGeom prst="rect">
            <a:avLst/>
          </a:prstGeom>
        </p:spPr>
        <p:txBody>
          <a:bodyPr anchor="t" rtlCol="false" tIns="0" lIns="0" bIns="0" rIns="0">
            <a:spAutoFit/>
          </a:bodyPr>
          <a:lstStyle/>
          <a:p>
            <a:pPr marL="604515" indent="-302257" lvl="1">
              <a:lnSpc>
                <a:spcPts val="3919"/>
              </a:lnSpc>
              <a:buFont typeface="Arial"/>
              <a:buChar char="•"/>
            </a:pPr>
            <a:r>
              <a:rPr lang="en-US" sz="2799">
                <a:solidFill>
                  <a:srgbClr val="000000"/>
                </a:solidFill>
                <a:latin typeface="Montserrat Classic"/>
              </a:rPr>
              <a:t>Serial Advanced Technology Attachment (SATA)</a:t>
            </a:r>
          </a:p>
          <a:p>
            <a:pPr marL="604515" indent="-302257" lvl="1">
              <a:lnSpc>
                <a:spcPts val="3919"/>
              </a:lnSpc>
              <a:buFont typeface="Arial"/>
              <a:buChar char="•"/>
            </a:pPr>
            <a:r>
              <a:rPr lang="en-US" sz="2799">
                <a:solidFill>
                  <a:srgbClr val="000000"/>
                </a:solidFill>
                <a:latin typeface="Montserrat Classic"/>
              </a:rPr>
              <a:t>Small Computer System Interface (SCSI)</a:t>
            </a:r>
          </a:p>
          <a:p>
            <a:pPr marL="604515" indent="-302257" lvl="1">
              <a:lnSpc>
                <a:spcPts val="3919"/>
              </a:lnSpc>
              <a:buFont typeface="Arial"/>
              <a:buChar char="•"/>
            </a:pPr>
            <a:r>
              <a:rPr lang="en-US" sz="2799">
                <a:solidFill>
                  <a:srgbClr val="000000"/>
                </a:solidFill>
                <a:latin typeface="Montserrat Classic"/>
              </a:rPr>
              <a:t>Peripheral Component Internet Express (PCIe)</a:t>
            </a:r>
          </a:p>
          <a:p>
            <a:pPr marL="604515" indent="-302257" lvl="1">
              <a:lnSpc>
                <a:spcPts val="3919"/>
              </a:lnSpc>
              <a:buFont typeface="Arial"/>
              <a:buChar char="•"/>
            </a:pPr>
            <a:r>
              <a:rPr lang="en-US" sz="2799">
                <a:solidFill>
                  <a:srgbClr val="000000"/>
                </a:solidFill>
                <a:latin typeface="Montserrat Classic"/>
              </a:rPr>
              <a:t>Serial Attached SCSI (SAS).</a:t>
            </a: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4035738"/>
            <a:ext cx="6118937" cy="416052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A centralized node of data storage with independent IP address connected in a network for providing the shared data storage for different computers on a network is known as network-attached storage coniguration (NAS)</a:t>
            </a:r>
          </a:p>
        </p:txBody>
      </p:sp>
      <p:sp>
        <p:nvSpPr>
          <p:cNvPr name="TextBox 6" id="6"/>
          <p:cNvSpPr txBox="true"/>
          <p:nvPr/>
        </p:nvSpPr>
        <p:spPr>
          <a:xfrm rot="0">
            <a:off x="1584164" y="966147"/>
            <a:ext cx="6118937" cy="31457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Network Attached Storage (NAS)</a:t>
            </a:r>
          </a:p>
        </p:txBody>
      </p:sp>
      <p:sp>
        <p:nvSpPr>
          <p:cNvPr name="Freeform 7" id="7"/>
          <p:cNvSpPr/>
          <p:nvPr/>
        </p:nvSpPr>
        <p:spPr>
          <a:xfrm flipH="false" flipV="false" rot="0">
            <a:off x="9833734" y="1366236"/>
            <a:ext cx="7258642" cy="7554528"/>
          </a:xfrm>
          <a:custGeom>
            <a:avLst/>
            <a:gdLst/>
            <a:ahLst/>
            <a:cxnLst/>
            <a:rect r="r" b="b" t="t" l="l"/>
            <a:pathLst>
              <a:path h="7554528" w="7258642">
                <a:moveTo>
                  <a:pt x="0" y="0"/>
                </a:moveTo>
                <a:lnTo>
                  <a:pt x="7258642" y="0"/>
                </a:lnTo>
                <a:lnTo>
                  <a:pt x="7258642"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028700" y="8493760"/>
            <a:ext cx="6471493" cy="1471931"/>
          </a:xfrm>
          <a:prstGeom prst="rect">
            <a:avLst/>
          </a:prstGeom>
        </p:spPr>
        <p:txBody>
          <a:bodyPr anchor="t" rtlCol="false" tIns="0" lIns="0" bIns="0" rIns="0">
            <a:spAutoFit/>
          </a:bodyPr>
          <a:lstStyle/>
          <a:p>
            <a:pPr marL="604515" indent="-302257" lvl="1">
              <a:lnSpc>
                <a:spcPts val="3919"/>
              </a:lnSpc>
              <a:buFont typeface="Arial"/>
              <a:buChar char="•"/>
            </a:pPr>
            <a:r>
              <a:rPr lang="en-US" sz="2799">
                <a:solidFill>
                  <a:srgbClr val="000000"/>
                </a:solidFill>
                <a:latin typeface="Montserrat Classic"/>
              </a:rPr>
              <a:t>Common Internet File System </a:t>
            </a:r>
          </a:p>
          <a:p>
            <a:pPr marL="604515" indent="-302257" lvl="1">
              <a:lnSpc>
                <a:spcPts val="3919"/>
              </a:lnSpc>
              <a:buFont typeface="Arial"/>
              <a:buChar char="•"/>
            </a:pPr>
            <a:r>
              <a:rPr lang="en-US" sz="2799">
                <a:solidFill>
                  <a:srgbClr val="000000"/>
                </a:solidFill>
                <a:latin typeface="Montserrat Classic"/>
              </a:rPr>
              <a:t>(CIFS) Network File System (NFS) </a:t>
            </a:r>
          </a:p>
          <a:p>
            <a:pPr marL="604515" indent="-302257" lvl="1">
              <a:lnSpc>
                <a:spcPts val="3919"/>
              </a:lnSpc>
              <a:buFont typeface="Arial"/>
              <a:buChar char="•"/>
            </a:pPr>
            <a:r>
              <a:rPr lang="en-US" sz="2799">
                <a:solidFill>
                  <a:srgbClr val="000000"/>
                </a:solidFill>
                <a:latin typeface="Montserrat Classic"/>
              </a:rPr>
              <a:t>Server Message Block (SMB).</a:t>
            </a: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3443174"/>
            <a:ext cx="6118937" cy="258889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Storage-area-network, precisely known as SAN, is a network of data storage machines with extensive management, operations, and security features. </a:t>
            </a:r>
          </a:p>
        </p:txBody>
      </p:sp>
      <p:sp>
        <p:nvSpPr>
          <p:cNvPr name="TextBox 6" id="6"/>
          <p:cNvSpPr txBox="true"/>
          <p:nvPr/>
        </p:nvSpPr>
        <p:spPr>
          <a:xfrm rot="0">
            <a:off x="1584164" y="1162050"/>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Storage Area Network (SAN)</a:t>
            </a:r>
          </a:p>
        </p:txBody>
      </p:sp>
      <p:sp>
        <p:nvSpPr>
          <p:cNvPr name="Freeform 7" id="7"/>
          <p:cNvSpPr/>
          <p:nvPr/>
        </p:nvSpPr>
        <p:spPr>
          <a:xfrm flipH="false" flipV="false" rot="0">
            <a:off x="9695317" y="1366236"/>
            <a:ext cx="7563983" cy="7554528"/>
          </a:xfrm>
          <a:custGeom>
            <a:avLst/>
            <a:gdLst/>
            <a:ahLst/>
            <a:cxnLst/>
            <a:rect r="r" b="b" t="t" l="l"/>
            <a:pathLst>
              <a:path h="7554528" w="7563983">
                <a:moveTo>
                  <a:pt x="0" y="0"/>
                </a:moveTo>
                <a:lnTo>
                  <a:pt x="7563983" y="0"/>
                </a:lnTo>
                <a:lnTo>
                  <a:pt x="7563983"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028700" y="6446810"/>
            <a:ext cx="11883479" cy="1471931"/>
          </a:xfrm>
          <a:prstGeom prst="rect">
            <a:avLst/>
          </a:prstGeom>
        </p:spPr>
        <p:txBody>
          <a:bodyPr anchor="t" rtlCol="false" tIns="0" lIns="0" bIns="0" rIns="0">
            <a:spAutoFit/>
          </a:bodyPr>
          <a:lstStyle/>
          <a:p>
            <a:pPr marL="604515" indent="-302257" lvl="1">
              <a:lnSpc>
                <a:spcPts val="3919"/>
              </a:lnSpc>
              <a:buFont typeface="Arial"/>
              <a:buChar char="•"/>
            </a:pPr>
            <a:r>
              <a:rPr lang="en-US" sz="2799">
                <a:solidFill>
                  <a:srgbClr val="000000"/>
                </a:solidFill>
                <a:latin typeface="Montserrat Classic"/>
              </a:rPr>
              <a:t>Fiber Channel Coniguration</a:t>
            </a:r>
          </a:p>
          <a:p>
            <a:pPr marL="604515" indent="-302257" lvl="1">
              <a:lnSpc>
                <a:spcPts val="3919"/>
              </a:lnSpc>
              <a:buFont typeface="Arial"/>
              <a:buChar char="•"/>
            </a:pPr>
            <a:r>
              <a:rPr lang="en-US" sz="2799">
                <a:solidFill>
                  <a:srgbClr val="000000"/>
                </a:solidFill>
                <a:latin typeface="Montserrat Classic"/>
              </a:rPr>
              <a:t>Internet SCSI (iSCSI—Internet Small Computer System Interface)</a:t>
            </a:r>
          </a:p>
          <a:p>
            <a:pPr marL="604515" indent="-302257" lvl="1">
              <a:lnSpc>
                <a:spcPts val="3919"/>
              </a:lnSpc>
              <a:buFont typeface="Arial"/>
              <a:buChar char="•"/>
            </a:pPr>
            <a:r>
              <a:rPr lang="en-US" sz="2799">
                <a:solidFill>
                  <a:srgbClr val="000000"/>
                </a:solidFill>
                <a:latin typeface="Montserrat Classic"/>
              </a:rPr>
              <a:t>Fiber Channel Over Ethernet (FCoE).</a:t>
            </a:r>
          </a:p>
        </p:txBody>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4401999"/>
            <a:ext cx="6118937" cy="363664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Software-Defined Storage (SDS) is a comprehensive software layer that is used to separate the storage hardware equipment from the storage software that manages the data storage resources.</a:t>
            </a:r>
          </a:p>
        </p:txBody>
      </p:sp>
      <p:sp>
        <p:nvSpPr>
          <p:cNvPr name="TextBox 6" id="6"/>
          <p:cNvSpPr txBox="true"/>
          <p:nvPr/>
        </p:nvSpPr>
        <p:spPr>
          <a:xfrm rot="0">
            <a:off x="1584164" y="819886"/>
            <a:ext cx="6118937" cy="31457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Futuristic Storage Technologies</a:t>
            </a:r>
          </a:p>
        </p:txBody>
      </p:sp>
      <p:sp>
        <p:nvSpPr>
          <p:cNvPr name="Freeform 7" id="7"/>
          <p:cNvSpPr/>
          <p:nvPr/>
        </p:nvSpPr>
        <p:spPr>
          <a:xfrm flipH="false" flipV="false" rot="0">
            <a:off x="9718842" y="1366236"/>
            <a:ext cx="7488425" cy="7554528"/>
          </a:xfrm>
          <a:custGeom>
            <a:avLst/>
            <a:gdLst/>
            <a:ahLst/>
            <a:cxnLst/>
            <a:rect r="r" b="b" t="t" l="l"/>
            <a:pathLst>
              <a:path h="7554528" w="7488425">
                <a:moveTo>
                  <a:pt x="0" y="0"/>
                </a:moveTo>
                <a:lnTo>
                  <a:pt x="7488426" y="0"/>
                </a:lnTo>
                <a:lnTo>
                  <a:pt x="7488426"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4401999"/>
            <a:ext cx="6118937" cy="363664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Storage virtualization is a process to accumulate multiple data storage devices or underlying storage hardware to create a large pool of data and make it available for separate machines or servers as one single storage. </a:t>
            </a:r>
          </a:p>
        </p:txBody>
      </p:sp>
      <p:sp>
        <p:nvSpPr>
          <p:cNvPr name="TextBox 6" id="6"/>
          <p:cNvSpPr txBox="true"/>
          <p:nvPr/>
        </p:nvSpPr>
        <p:spPr>
          <a:xfrm rot="0">
            <a:off x="1584164" y="819886"/>
            <a:ext cx="6118937" cy="31457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Futuristic Storage Technologies</a:t>
            </a:r>
          </a:p>
        </p:txBody>
      </p:sp>
      <p:sp>
        <p:nvSpPr>
          <p:cNvPr name="Freeform 7" id="7"/>
          <p:cNvSpPr/>
          <p:nvPr/>
        </p:nvSpPr>
        <p:spPr>
          <a:xfrm flipH="false" flipV="false" rot="0">
            <a:off x="9718842" y="1366236"/>
            <a:ext cx="7488425" cy="7554528"/>
          </a:xfrm>
          <a:custGeom>
            <a:avLst/>
            <a:gdLst/>
            <a:ahLst/>
            <a:cxnLst/>
            <a:rect r="r" b="b" t="t" l="l"/>
            <a:pathLst>
              <a:path h="7554528" w="7488425">
                <a:moveTo>
                  <a:pt x="0" y="0"/>
                </a:moveTo>
                <a:lnTo>
                  <a:pt x="7488426" y="0"/>
                </a:lnTo>
                <a:lnTo>
                  <a:pt x="7488426"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sp>
        <p:nvSpPr>
          <p:cNvPr name="Freeform 2" id="2"/>
          <p:cNvSpPr/>
          <p:nvPr/>
        </p:nvSpPr>
        <p:spPr>
          <a:xfrm flipH="false" flipV="false" rot="0">
            <a:off x="1215153" y="3380700"/>
            <a:ext cx="4819242" cy="5116647"/>
          </a:xfrm>
          <a:custGeom>
            <a:avLst/>
            <a:gdLst/>
            <a:ahLst/>
            <a:cxnLst/>
            <a:rect r="r" b="b" t="t" l="l"/>
            <a:pathLst>
              <a:path h="5116647" w="4819242">
                <a:moveTo>
                  <a:pt x="0" y="0"/>
                </a:moveTo>
                <a:lnTo>
                  <a:pt x="4819242" y="0"/>
                </a:lnTo>
                <a:lnTo>
                  <a:pt x="4819242" y="5116648"/>
                </a:lnTo>
                <a:lnTo>
                  <a:pt x="0" y="51166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952115" y="3750527"/>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Conventional Era—(1960–1970) </a:t>
            </a:r>
          </a:p>
        </p:txBody>
      </p:sp>
      <p:grpSp>
        <p:nvGrpSpPr>
          <p:cNvPr name="Group 4" id="4"/>
          <p:cNvGrpSpPr/>
          <p:nvPr/>
        </p:nvGrpSpPr>
        <p:grpSpPr>
          <a:xfrm rot="0">
            <a:off x="7768564" y="3848259"/>
            <a:ext cx="927410" cy="92741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6" id="6"/>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7" id="7"/>
          <p:cNvSpPr txBox="true"/>
          <p:nvPr/>
        </p:nvSpPr>
        <p:spPr>
          <a:xfrm rot="0">
            <a:off x="8098978" y="3747697"/>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1</a:t>
            </a:r>
          </a:p>
        </p:txBody>
      </p:sp>
      <p:sp>
        <p:nvSpPr>
          <p:cNvPr name="TextBox 8" id="8"/>
          <p:cNvSpPr txBox="true"/>
          <p:nvPr/>
        </p:nvSpPr>
        <p:spPr>
          <a:xfrm rot="0">
            <a:off x="8952115" y="4980473"/>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Transition Era—(1980–1990) </a:t>
            </a:r>
          </a:p>
        </p:txBody>
      </p:sp>
      <p:grpSp>
        <p:nvGrpSpPr>
          <p:cNvPr name="Group 9" id="9"/>
          <p:cNvGrpSpPr/>
          <p:nvPr/>
        </p:nvGrpSpPr>
        <p:grpSpPr>
          <a:xfrm rot="0">
            <a:off x="7768564" y="5078205"/>
            <a:ext cx="927410" cy="92741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11" id="11"/>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12" id="12"/>
          <p:cNvSpPr txBox="true"/>
          <p:nvPr/>
        </p:nvSpPr>
        <p:spPr>
          <a:xfrm rot="0">
            <a:off x="8098978" y="4977643"/>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2</a:t>
            </a:r>
          </a:p>
        </p:txBody>
      </p:sp>
      <p:sp>
        <p:nvSpPr>
          <p:cNvPr name="TextBox 13" id="13"/>
          <p:cNvSpPr txBox="true"/>
          <p:nvPr/>
        </p:nvSpPr>
        <p:spPr>
          <a:xfrm rot="0">
            <a:off x="8952115" y="6210420"/>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Modern Era—(2000–Present)</a:t>
            </a:r>
          </a:p>
        </p:txBody>
      </p:sp>
      <p:grpSp>
        <p:nvGrpSpPr>
          <p:cNvPr name="Group 14" id="14"/>
          <p:cNvGrpSpPr/>
          <p:nvPr/>
        </p:nvGrpSpPr>
        <p:grpSpPr>
          <a:xfrm rot="0">
            <a:off x="7768564" y="6308151"/>
            <a:ext cx="927410" cy="92741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16" id="16"/>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17" id="17"/>
          <p:cNvSpPr txBox="true"/>
          <p:nvPr/>
        </p:nvSpPr>
        <p:spPr>
          <a:xfrm rot="0">
            <a:off x="8098978" y="6207590"/>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3</a:t>
            </a:r>
          </a:p>
        </p:txBody>
      </p:sp>
      <p:sp>
        <p:nvSpPr>
          <p:cNvPr name="TextBox 18" id="18"/>
          <p:cNvSpPr txBox="true"/>
          <p:nvPr/>
        </p:nvSpPr>
        <p:spPr>
          <a:xfrm rot="0">
            <a:off x="1531449" y="1770602"/>
            <a:ext cx="16212583" cy="1610098"/>
          </a:xfrm>
          <a:prstGeom prst="rect">
            <a:avLst/>
          </a:prstGeom>
        </p:spPr>
        <p:txBody>
          <a:bodyPr anchor="t" rtlCol="false" tIns="0" lIns="0" bIns="0" rIns="0">
            <a:spAutoFit/>
          </a:bodyPr>
          <a:lstStyle/>
          <a:p>
            <a:pPr algn="ctr" marL="0" indent="0" lvl="0">
              <a:lnSpc>
                <a:spcPts val="12475"/>
              </a:lnSpc>
              <a:spcBef>
                <a:spcPct val="0"/>
              </a:spcBef>
            </a:pPr>
            <a:r>
              <a:rPr lang="en-US" sz="10396">
                <a:solidFill>
                  <a:srgbClr val="000000"/>
                </a:solidFill>
                <a:latin typeface="Bebas Neue Bold"/>
              </a:rPr>
              <a:t>Software Development Generations </a:t>
            </a:r>
          </a:p>
        </p:txBody>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258889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This era is mostly dominated by highly skilled and expert computer programmers; that is why, it is also referred to as craftsmanship era. </a:t>
            </a:r>
          </a:p>
        </p:txBody>
      </p:sp>
      <p:sp>
        <p:nvSpPr>
          <p:cNvPr name="TextBox 6" id="6"/>
          <p:cNvSpPr txBox="true"/>
          <p:nvPr/>
        </p:nvSpPr>
        <p:spPr>
          <a:xfrm rot="0">
            <a:off x="1584164" y="216874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Conventional Era—(1960–1970)</a:t>
            </a:r>
          </a:p>
        </p:txBody>
      </p:sp>
      <p:sp>
        <p:nvSpPr>
          <p:cNvPr name="Freeform 7" id="7"/>
          <p:cNvSpPr/>
          <p:nvPr/>
        </p:nvSpPr>
        <p:spPr>
          <a:xfrm flipH="false" flipV="false" rot="0">
            <a:off x="9731067" y="1381395"/>
            <a:ext cx="7463975" cy="7539369"/>
          </a:xfrm>
          <a:custGeom>
            <a:avLst/>
            <a:gdLst/>
            <a:ahLst/>
            <a:cxnLst/>
            <a:rect r="r" b="b" t="t" l="l"/>
            <a:pathLst>
              <a:path h="7539369" w="7463975">
                <a:moveTo>
                  <a:pt x="0" y="0"/>
                </a:moveTo>
                <a:lnTo>
                  <a:pt x="7463976" y="0"/>
                </a:lnTo>
                <a:lnTo>
                  <a:pt x="7463976" y="7539369"/>
                </a:lnTo>
                <a:lnTo>
                  <a:pt x="0" y="75393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416052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The second-generation of software development is marked as the software engineering era. This era is more sophisticated and advanced in terms of programming languages, tools, methodologies, and advancement in the ICT technologies.</a:t>
            </a:r>
          </a:p>
        </p:txBody>
      </p:sp>
      <p:sp>
        <p:nvSpPr>
          <p:cNvPr name="TextBox 6" id="6"/>
          <p:cNvSpPr txBox="true"/>
          <p:nvPr/>
        </p:nvSpPr>
        <p:spPr>
          <a:xfrm rot="0">
            <a:off x="1584164" y="216874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Transition Era—(1980–1990)</a:t>
            </a:r>
          </a:p>
        </p:txBody>
      </p:sp>
      <p:sp>
        <p:nvSpPr>
          <p:cNvPr name="Freeform 7" id="7"/>
          <p:cNvSpPr/>
          <p:nvPr/>
        </p:nvSpPr>
        <p:spPr>
          <a:xfrm flipH="false" flipV="false" rot="0">
            <a:off x="9666810" y="1366236"/>
            <a:ext cx="7592490" cy="7554528"/>
          </a:xfrm>
          <a:custGeom>
            <a:avLst/>
            <a:gdLst/>
            <a:ahLst/>
            <a:cxnLst/>
            <a:rect r="r" b="b" t="t" l="l"/>
            <a:pathLst>
              <a:path h="7554528" w="7592490">
                <a:moveTo>
                  <a:pt x="0" y="0"/>
                </a:moveTo>
                <a:lnTo>
                  <a:pt x="7592490" y="0"/>
                </a:lnTo>
                <a:lnTo>
                  <a:pt x="7592490"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4573905"/>
            <a:ext cx="6118937" cy="468439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Data processing is an electronic technology powered by the associated software program to run different types of operational processes on the electronic signals to generate different results based on those operations such as NOR, NAND, OR, addition, multiplication, and others.</a:t>
            </a:r>
          </a:p>
        </p:txBody>
      </p:sp>
      <p:sp>
        <p:nvSpPr>
          <p:cNvPr name="TextBox 6" id="6"/>
          <p:cNvSpPr txBox="true"/>
          <p:nvPr/>
        </p:nvSpPr>
        <p:spPr>
          <a:xfrm rot="0">
            <a:off x="1584164" y="216874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data processing hardware</a:t>
            </a:r>
          </a:p>
        </p:txBody>
      </p:sp>
      <p:sp>
        <p:nvSpPr>
          <p:cNvPr name="Freeform 7" id="7"/>
          <p:cNvSpPr/>
          <p:nvPr/>
        </p:nvSpPr>
        <p:spPr>
          <a:xfrm flipH="false" flipV="false" rot="0">
            <a:off x="9695317" y="1366236"/>
            <a:ext cx="7563983" cy="7554528"/>
          </a:xfrm>
          <a:custGeom>
            <a:avLst/>
            <a:gdLst/>
            <a:ahLst/>
            <a:cxnLst/>
            <a:rect r="r" b="b" t="t" l="l"/>
            <a:pathLst>
              <a:path h="7554528" w="7563983">
                <a:moveTo>
                  <a:pt x="0" y="0"/>
                </a:moveTo>
                <a:lnTo>
                  <a:pt x="7563983" y="0"/>
                </a:lnTo>
                <a:lnTo>
                  <a:pt x="7563983"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4434501"/>
            <a:ext cx="6118937" cy="520827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Modern era, alternatively referred to as the third-generation software development, is also termed as software production era. The development of software has become systematic and planned—this is indeed a full-ledged production era for software applications, products, and platforms.</a:t>
            </a:r>
          </a:p>
        </p:txBody>
      </p:sp>
      <p:sp>
        <p:nvSpPr>
          <p:cNvPr name="TextBox 6" id="6"/>
          <p:cNvSpPr txBox="true"/>
          <p:nvPr/>
        </p:nvSpPr>
        <p:spPr>
          <a:xfrm rot="0">
            <a:off x="1584164" y="216874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Modern Era—(2000–Present)</a:t>
            </a:r>
          </a:p>
        </p:txBody>
      </p:sp>
      <p:sp>
        <p:nvSpPr>
          <p:cNvPr name="Freeform 7" id="7"/>
          <p:cNvSpPr/>
          <p:nvPr/>
        </p:nvSpPr>
        <p:spPr>
          <a:xfrm flipH="false" flipV="false" rot="0">
            <a:off x="9833734" y="1366236"/>
            <a:ext cx="7258642" cy="7554528"/>
          </a:xfrm>
          <a:custGeom>
            <a:avLst/>
            <a:gdLst/>
            <a:ahLst/>
            <a:cxnLst/>
            <a:rect r="r" b="b" t="t" l="l"/>
            <a:pathLst>
              <a:path h="7554528" w="7258642">
                <a:moveTo>
                  <a:pt x="0" y="0"/>
                </a:moveTo>
                <a:lnTo>
                  <a:pt x="7258642" y="0"/>
                </a:lnTo>
                <a:lnTo>
                  <a:pt x="7258642"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6060" y="7115719"/>
            <a:ext cx="3841605" cy="845380"/>
            <a:chOff x="0" y="0"/>
            <a:chExt cx="1011781" cy="222651"/>
          </a:xfrm>
        </p:grpSpPr>
        <p:sp>
          <p:nvSpPr>
            <p:cNvPr name="Freeform 3" id="3"/>
            <p:cNvSpPr/>
            <p:nvPr/>
          </p:nvSpPr>
          <p:spPr>
            <a:xfrm flipH="false" flipV="false" rot="0">
              <a:off x="0" y="0"/>
              <a:ext cx="1011781" cy="222651"/>
            </a:xfrm>
            <a:custGeom>
              <a:avLst/>
              <a:gdLst/>
              <a:ahLst/>
              <a:cxnLst/>
              <a:rect r="r" b="b" t="t" l="l"/>
              <a:pathLst>
                <a:path h="222651" w="1011781">
                  <a:moveTo>
                    <a:pt x="68520" y="0"/>
                  </a:moveTo>
                  <a:lnTo>
                    <a:pt x="943261" y="0"/>
                  </a:lnTo>
                  <a:cubicBezTo>
                    <a:pt x="961434" y="0"/>
                    <a:pt x="978862" y="7219"/>
                    <a:pt x="991712" y="20069"/>
                  </a:cubicBezTo>
                  <a:cubicBezTo>
                    <a:pt x="1004562" y="32919"/>
                    <a:pt x="1011781" y="50347"/>
                    <a:pt x="1011781" y="68520"/>
                  </a:cubicBezTo>
                  <a:lnTo>
                    <a:pt x="1011781" y="154132"/>
                  </a:lnTo>
                  <a:cubicBezTo>
                    <a:pt x="1011781" y="191974"/>
                    <a:pt x="981103" y="222651"/>
                    <a:pt x="943261" y="222651"/>
                  </a:cubicBezTo>
                  <a:lnTo>
                    <a:pt x="68520" y="222651"/>
                  </a:lnTo>
                  <a:cubicBezTo>
                    <a:pt x="30677" y="222651"/>
                    <a:pt x="0" y="191974"/>
                    <a:pt x="0" y="154132"/>
                  </a:cubicBezTo>
                  <a:lnTo>
                    <a:pt x="0" y="68520"/>
                  </a:lnTo>
                  <a:cubicBezTo>
                    <a:pt x="0" y="30677"/>
                    <a:pt x="30677" y="0"/>
                    <a:pt x="68520" y="0"/>
                  </a:cubicBezTo>
                  <a:close/>
                </a:path>
              </a:pathLst>
            </a:custGeom>
            <a:solidFill>
              <a:srgbClr val="CADDFF"/>
            </a:solidFill>
            <a:ln w="19050" cap="rnd">
              <a:solidFill>
                <a:srgbClr val="000000"/>
              </a:solidFill>
              <a:prstDash val="solid"/>
              <a:round/>
            </a:ln>
          </p:spPr>
        </p:sp>
        <p:sp>
          <p:nvSpPr>
            <p:cNvPr name="TextBox 4" id="4"/>
            <p:cNvSpPr txBox="true"/>
            <p:nvPr/>
          </p:nvSpPr>
          <p:spPr>
            <a:xfrm>
              <a:off x="0" y="-38100"/>
              <a:ext cx="1011781" cy="26075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237286" y="2325901"/>
            <a:ext cx="4296640" cy="845380"/>
            <a:chOff x="0" y="0"/>
            <a:chExt cx="1131625" cy="222651"/>
          </a:xfrm>
        </p:grpSpPr>
        <p:sp>
          <p:nvSpPr>
            <p:cNvPr name="Freeform 6" id="6"/>
            <p:cNvSpPr/>
            <p:nvPr/>
          </p:nvSpPr>
          <p:spPr>
            <a:xfrm flipH="false" flipV="false" rot="0">
              <a:off x="0" y="0"/>
              <a:ext cx="1131625" cy="222651"/>
            </a:xfrm>
            <a:custGeom>
              <a:avLst/>
              <a:gdLst/>
              <a:ahLst/>
              <a:cxnLst/>
              <a:rect r="r" b="b" t="t" l="l"/>
              <a:pathLst>
                <a:path h="222651" w="1131625">
                  <a:moveTo>
                    <a:pt x="61263" y="0"/>
                  </a:moveTo>
                  <a:lnTo>
                    <a:pt x="1070362" y="0"/>
                  </a:lnTo>
                  <a:cubicBezTo>
                    <a:pt x="1086610" y="0"/>
                    <a:pt x="1102193" y="6454"/>
                    <a:pt x="1113682" y="17944"/>
                  </a:cubicBezTo>
                  <a:cubicBezTo>
                    <a:pt x="1125171" y="29433"/>
                    <a:pt x="1131625" y="45015"/>
                    <a:pt x="1131625" y="61263"/>
                  </a:cubicBezTo>
                  <a:lnTo>
                    <a:pt x="1131625" y="161388"/>
                  </a:lnTo>
                  <a:cubicBezTo>
                    <a:pt x="1131625" y="195223"/>
                    <a:pt x="1104197" y="222651"/>
                    <a:pt x="1070362" y="222651"/>
                  </a:cubicBezTo>
                  <a:lnTo>
                    <a:pt x="61263" y="222651"/>
                  </a:lnTo>
                  <a:cubicBezTo>
                    <a:pt x="45015" y="222651"/>
                    <a:pt x="29433" y="216197"/>
                    <a:pt x="17944" y="204708"/>
                  </a:cubicBezTo>
                  <a:cubicBezTo>
                    <a:pt x="6454" y="193219"/>
                    <a:pt x="0" y="177636"/>
                    <a:pt x="0" y="161388"/>
                  </a:cubicBezTo>
                  <a:lnTo>
                    <a:pt x="0" y="61263"/>
                  </a:lnTo>
                  <a:cubicBezTo>
                    <a:pt x="0" y="45015"/>
                    <a:pt x="6454" y="29433"/>
                    <a:pt x="17944" y="17944"/>
                  </a:cubicBezTo>
                  <a:cubicBezTo>
                    <a:pt x="29433" y="6454"/>
                    <a:pt x="45015" y="0"/>
                    <a:pt x="61263" y="0"/>
                  </a:cubicBezTo>
                  <a:close/>
                </a:path>
              </a:pathLst>
            </a:custGeom>
            <a:solidFill>
              <a:srgbClr val="CADDFF"/>
            </a:solidFill>
            <a:ln w="19050" cap="rnd">
              <a:solidFill>
                <a:srgbClr val="000000"/>
              </a:solidFill>
              <a:prstDash val="solid"/>
              <a:round/>
            </a:ln>
          </p:spPr>
        </p:sp>
        <p:sp>
          <p:nvSpPr>
            <p:cNvPr name="TextBox 7" id="7"/>
            <p:cNvSpPr txBox="true"/>
            <p:nvPr/>
          </p:nvSpPr>
          <p:spPr>
            <a:xfrm>
              <a:off x="0" y="-38100"/>
              <a:ext cx="1131625" cy="26075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1237286" y="3523356"/>
            <a:ext cx="4296640" cy="845380"/>
            <a:chOff x="0" y="0"/>
            <a:chExt cx="1131625" cy="222651"/>
          </a:xfrm>
        </p:grpSpPr>
        <p:sp>
          <p:nvSpPr>
            <p:cNvPr name="Freeform 9" id="9"/>
            <p:cNvSpPr/>
            <p:nvPr/>
          </p:nvSpPr>
          <p:spPr>
            <a:xfrm flipH="false" flipV="false" rot="0">
              <a:off x="0" y="0"/>
              <a:ext cx="1131625" cy="222651"/>
            </a:xfrm>
            <a:custGeom>
              <a:avLst/>
              <a:gdLst/>
              <a:ahLst/>
              <a:cxnLst/>
              <a:rect r="r" b="b" t="t" l="l"/>
              <a:pathLst>
                <a:path h="222651" w="1131625">
                  <a:moveTo>
                    <a:pt x="61263" y="0"/>
                  </a:moveTo>
                  <a:lnTo>
                    <a:pt x="1070362" y="0"/>
                  </a:lnTo>
                  <a:cubicBezTo>
                    <a:pt x="1086610" y="0"/>
                    <a:pt x="1102193" y="6454"/>
                    <a:pt x="1113682" y="17944"/>
                  </a:cubicBezTo>
                  <a:cubicBezTo>
                    <a:pt x="1125171" y="29433"/>
                    <a:pt x="1131625" y="45015"/>
                    <a:pt x="1131625" y="61263"/>
                  </a:cubicBezTo>
                  <a:lnTo>
                    <a:pt x="1131625" y="161388"/>
                  </a:lnTo>
                  <a:cubicBezTo>
                    <a:pt x="1131625" y="195223"/>
                    <a:pt x="1104197" y="222651"/>
                    <a:pt x="1070362" y="222651"/>
                  </a:cubicBezTo>
                  <a:lnTo>
                    <a:pt x="61263" y="222651"/>
                  </a:lnTo>
                  <a:cubicBezTo>
                    <a:pt x="45015" y="222651"/>
                    <a:pt x="29433" y="216197"/>
                    <a:pt x="17944" y="204708"/>
                  </a:cubicBezTo>
                  <a:cubicBezTo>
                    <a:pt x="6454" y="193219"/>
                    <a:pt x="0" y="177636"/>
                    <a:pt x="0" y="161388"/>
                  </a:cubicBezTo>
                  <a:lnTo>
                    <a:pt x="0" y="61263"/>
                  </a:lnTo>
                  <a:cubicBezTo>
                    <a:pt x="0" y="45015"/>
                    <a:pt x="6454" y="29433"/>
                    <a:pt x="17944" y="17944"/>
                  </a:cubicBezTo>
                  <a:cubicBezTo>
                    <a:pt x="29433" y="6454"/>
                    <a:pt x="45015" y="0"/>
                    <a:pt x="61263" y="0"/>
                  </a:cubicBezTo>
                  <a:close/>
                </a:path>
              </a:pathLst>
            </a:custGeom>
            <a:solidFill>
              <a:srgbClr val="CADDFF"/>
            </a:solidFill>
            <a:ln w="19050" cap="rnd">
              <a:solidFill>
                <a:srgbClr val="000000"/>
              </a:solidFill>
              <a:prstDash val="solid"/>
              <a:round/>
            </a:ln>
          </p:spPr>
        </p:sp>
        <p:sp>
          <p:nvSpPr>
            <p:cNvPr name="TextBox 10" id="10"/>
            <p:cNvSpPr txBox="true"/>
            <p:nvPr/>
          </p:nvSpPr>
          <p:spPr>
            <a:xfrm>
              <a:off x="0" y="-38100"/>
              <a:ext cx="1131625" cy="26075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675433" y="4720810"/>
            <a:ext cx="5367036" cy="845380"/>
            <a:chOff x="0" y="0"/>
            <a:chExt cx="1413540" cy="222651"/>
          </a:xfrm>
        </p:grpSpPr>
        <p:sp>
          <p:nvSpPr>
            <p:cNvPr name="Freeform 12" id="12"/>
            <p:cNvSpPr/>
            <p:nvPr/>
          </p:nvSpPr>
          <p:spPr>
            <a:xfrm flipH="false" flipV="false" rot="0">
              <a:off x="0" y="0"/>
              <a:ext cx="1413540" cy="222651"/>
            </a:xfrm>
            <a:custGeom>
              <a:avLst/>
              <a:gdLst/>
              <a:ahLst/>
              <a:cxnLst/>
              <a:rect r="r" b="b" t="t" l="l"/>
              <a:pathLst>
                <a:path h="222651" w="1413540">
                  <a:moveTo>
                    <a:pt x="49045" y="0"/>
                  </a:moveTo>
                  <a:lnTo>
                    <a:pt x="1364496" y="0"/>
                  </a:lnTo>
                  <a:cubicBezTo>
                    <a:pt x="1391582" y="0"/>
                    <a:pt x="1413540" y="21958"/>
                    <a:pt x="1413540" y="49045"/>
                  </a:cubicBezTo>
                  <a:lnTo>
                    <a:pt x="1413540" y="173607"/>
                  </a:lnTo>
                  <a:cubicBezTo>
                    <a:pt x="1413540" y="186614"/>
                    <a:pt x="1408373" y="199089"/>
                    <a:pt x="1399176" y="208287"/>
                  </a:cubicBezTo>
                  <a:cubicBezTo>
                    <a:pt x="1389978" y="217484"/>
                    <a:pt x="1377503" y="222651"/>
                    <a:pt x="1364496" y="222651"/>
                  </a:cubicBezTo>
                  <a:lnTo>
                    <a:pt x="49045" y="222651"/>
                  </a:lnTo>
                  <a:cubicBezTo>
                    <a:pt x="36037" y="222651"/>
                    <a:pt x="23563" y="217484"/>
                    <a:pt x="14365" y="208287"/>
                  </a:cubicBezTo>
                  <a:cubicBezTo>
                    <a:pt x="5167" y="199089"/>
                    <a:pt x="0" y="186614"/>
                    <a:pt x="0" y="173607"/>
                  </a:cubicBezTo>
                  <a:lnTo>
                    <a:pt x="0" y="49045"/>
                  </a:lnTo>
                  <a:cubicBezTo>
                    <a:pt x="0" y="36037"/>
                    <a:pt x="5167" y="23563"/>
                    <a:pt x="14365" y="14365"/>
                  </a:cubicBezTo>
                  <a:cubicBezTo>
                    <a:pt x="23563" y="5167"/>
                    <a:pt x="36037" y="0"/>
                    <a:pt x="49045" y="0"/>
                  </a:cubicBezTo>
                  <a:close/>
                </a:path>
              </a:pathLst>
            </a:custGeom>
            <a:solidFill>
              <a:srgbClr val="CADDFF"/>
            </a:solidFill>
            <a:ln w="19050" cap="rnd">
              <a:solidFill>
                <a:srgbClr val="000000"/>
              </a:solidFill>
              <a:prstDash val="solid"/>
              <a:round/>
            </a:ln>
          </p:spPr>
        </p:sp>
        <p:sp>
          <p:nvSpPr>
            <p:cNvPr name="TextBox 13" id="13"/>
            <p:cNvSpPr txBox="true"/>
            <p:nvPr/>
          </p:nvSpPr>
          <p:spPr>
            <a:xfrm>
              <a:off x="0" y="-38100"/>
              <a:ext cx="1413540" cy="26075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1724824" y="5918265"/>
            <a:ext cx="3451574" cy="845380"/>
            <a:chOff x="0" y="0"/>
            <a:chExt cx="909057" cy="222651"/>
          </a:xfrm>
        </p:grpSpPr>
        <p:sp>
          <p:nvSpPr>
            <p:cNvPr name="Freeform 15" id="15"/>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16" id="16"/>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7" id="17"/>
          <p:cNvGrpSpPr/>
          <p:nvPr/>
        </p:nvGrpSpPr>
        <p:grpSpPr>
          <a:xfrm rot="0">
            <a:off x="12716250" y="4720810"/>
            <a:ext cx="3907172" cy="845380"/>
            <a:chOff x="0" y="0"/>
            <a:chExt cx="1029049" cy="222651"/>
          </a:xfrm>
        </p:grpSpPr>
        <p:sp>
          <p:nvSpPr>
            <p:cNvPr name="Freeform 18" id="18"/>
            <p:cNvSpPr/>
            <p:nvPr/>
          </p:nvSpPr>
          <p:spPr>
            <a:xfrm flipH="false" flipV="false" rot="0">
              <a:off x="0" y="0"/>
              <a:ext cx="1029049" cy="222651"/>
            </a:xfrm>
            <a:custGeom>
              <a:avLst/>
              <a:gdLst/>
              <a:ahLst/>
              <a:cxnLst/>
              <a:rect r="r" b="b" t="t" l="l"/>
              <a:pathLst>
                <a:path h="222651" w="1029049">
                  <a:moveTo>
                    <a:pt x="67370" y="0"/>
                  </a:moveTo>
                  <a:lnTo>
                    <a:pt x="961679" y="0"/>
                  </a:lnTo>
                  <a:cubicBezTo>
                    <a:pt x="979547" y="0"/>
                    <a:pt x="996683" y="7098"/>
                    <a:pt x="1009317" y="19732"/>
                  </a:cubicBezTo>
                  <a:cubicBezTo>
                    <a:pt x="1021951" y="32366"/>
                    <a:pt x="1029049" y="49502"/>
                    <a:pt x="1029049" y="67370"/>
                  </a:cubicBezTo>
                  <a:lnTo>
                    <a:pt x="1029049" y="155282"/>
                  </a:lnTo>
                  <a:cubicBezTo>
                    <a:pt x="1029049" y="192489"/>
                    <a:pt x="998887" y="222651"/>
                    <a:pt x="961679" y="222651"/>
                  </a:cubicBezTo>
                  <a:lnTo>
                    <a:pt x="67370" y="222651"/>
                  </a:lnTo>
                  <a:cubicBezTo>
                    <a:pt x="49502" y="222651"/>
                    <a:pt x="32366" y="215554"/>
                    <a:pt x="19732" y="202919"/>
                  </a:cubicBezTo>
                  <a:cubicBezTo>
                    <a:pt x="7098" y="190285"/>
                    <a:pt x="0" y="173149"/>
                    <a:pt x="0" y="155282"/>
                  </a:cubicBezTo>
                  <a:lnTo>
                    <a:pt x="0" y="67370"/>
                  </a:lnTo>
                  <a:cubicBezTo>
                    <a:pt x="0" y="49502"/>
                    <a:pt x="7098" y="32366"/>
                    <a:pt x="19732" y="19732"/>
                  </a:cubicBezTo>
                  <a:cubicBezTo>
                    <a:pt x="32366" y="7098"/>
                    <a:pt x="49502" y="0"/>
                    <a:pt x="67370" y="0"/>
                  </a:cubicBezTo>
                  <a:close/>
                </a:path>
              </a:pathLst>
            </a:custGeom>
            <a:solidFill>
              <a:srgbClr val="CADDFF"/>
            </a:solidFill>
            <a:ln w="19050" cap="rnd">
              <a:solidFill>
                <a:srgbClr val="000000"/>
              </a:solidFill>
              <a:prstDash val="solid"/>
              <a:round/>
            </a:ln>
          </p:spPr>
        </p:sp>
        <p:sp>
          <p:nvSpPr>
            <p:cNvPr name="TextBox 19" id="19"/>
            <p:cNvSpPr txBox="true"/>
            <p:nvPr/>
          </p:nvSpPr>
          <p:spPr>
            <a:xfrm>
              <a:off x="0" y="-38100"/>
              <a:ext cx="1029049" cy="26075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0" id="20"/>
          <p:cNvGrpSpPr/>
          <p:nvPr/>
        </p:nvGrpSpPr>
        <p:grpSpPr>
          <a:xfrm rot="0">
            <a:off x="1012449" y="8227799"/>
            <a:ext cx="5110680" cy="845380"/>
            <a:chOff x="0" y="0"/>
            <a:chExt cx="1346023" cy="222651"/>
          </a:xfrm>
        </p:grpSpPr>
        <p:sp>
          <p:nvSpPr>
            <p:cNvPr name="Freeform 21" id="21"/>
            <p:cNvSpPr/>
            <p:nvPr/>
          </p:nvSpPr>
          <p:spPr>
            <a:xfrm flipH="false" flipV="false" rot="0">
              <a:off x="0" y="0"/>
              <a:ext cx="1346023" cy="222651"/>
            </a:xfrm>
            <a:custGeom>
              <a:avLst/>
              <a:gdLst/>
              <a:ahLst/>
              <a:cxnLst/>
              <a:rect r="r" b="b" t="t" l="l"/>
              <a:pathLst>
                <a:path h="222651" w="1346023">
                  <a:moveTo>
                    <a:pt x="51505" y="0"/>
                  </a:moveTo>
                  <a:lnTo>
                    <a:pt x="1294518" y="0"/>
                  </a:lnTo>
                  <a:cubicBezTo>
                    <a:pt x="1308178" y="0"/>
                    <a:pt x="1321278" y="5426"/>
                    <a:pt x="1330937" y="15085"/>
                  </a:cubicBezTo>
                  <a:cubicBezTo>
                    <a:pt x="1340596" y="24744"/>
                    <a:pt x="1346023" y="37845"/>
                    <a:pt x="1346023" y="51505"/>
                  </a:cubicBezTo>
                  <a:lnTo>
                    <a:pt x="1346023" y="171146"/>
                  </a:lnTo>
                  <a:cubicBezTo>
                    <a:pt x="1346023" y="199592"/>
                    <a:pt x="1322963" y="222651"/>
                    <a:pt x="1294518" y="222651"/>
                  </a:cubicBezTo>
                  <a:lnTo>
                    <a:pt x="51505" y="222651"/>
                  </a:lnTo>
                  <a:cubicBezTo>
                    <a:pt x="37845" y="222651"/>
                    <a:pt x="24744" y="217225"/>
                    <a:pt x="15085" y="207566"/>
                  </a:cubicBezTo>
                  <a:cubicBezTo>
                    <a:pt x="5426" y="197907"/>
                    <a:pt x="0" y="184806"/>
                    <a:pt x="0" y="171146"/>
                  </a:cubicBezTo>
                  <a:lnTo>
                    <a:pt x="0" y="51505"/>
                  </a:lnTo>
                  <a:cubicBezTo>
                    <a:pt x="0" y="23060"/>
                    <a:pt x="23060" y="0"/>
                    <a:pt x="51505" y="0"/>
                  </a:cubicBezTo>
                  <a:close/>
                </a:path>
              </a:pathLst>
            </a:custGeom>
            <a:solidFill>
              <a:srgbClr val="CADDFF"/>
            </a:solidFill>
            <a:ln w="19050" cap="rnd">
              <a:solidFill>
                <a:srgbClr val="000000"/>
              </a:solidFill>
              <a:prstDash val="solid"/>
              <a:round/>
            </a:ln>
          </p:spPr>
        </p:sp>
        <p:sp>
          <p:nvSpPr>
            <p:cNvPr name="TextBox 22" id="22"/>
            <p:cNvSpPr txBox="true"/>
            <p:nvPr/>
          </p:nvSpPr>
          <p:spPr>
            <a:xfrm>
              <a:off x="0" y="-38100"/>
              <a:ext cx="1346023" cy="26075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3" id="23"/>
          <p:cNvGrpSpPr/>
          <p:nvPr/>
        </p:nvGrpSpPr>
        <p:grpSpPr>
          <a:xfrm rot="0">
            <a:off x="1518774" y="9258300"/>
            <a:ext cx="4098029" cy="845380"/>
            <a:chOff x="0" y="0"/>
            <a:chExt cx="1079316" cy="222651"/>
          </a:xfrm>
        </p:grpSpPr>
        <p:sp>
          <p:nvSpPr>
            <p:cNvPr name="Freeform 24" id="24"/>
            <p:cNvSpPr/>
            <p:nvPr/>
          </p:nvSpPr>
          <p:spPr>
            <a:xfrm flipH="false" flipV="false" rot="0">
              <a:off x="0" y="0"/>
              <a:ext cx="1079316" cy="222651"/>
            </a:xfrm>
            <a:custGeom>
              <a:avLst/>
              <a:gdLst/>
              <a:ahLst/>
              <a:cxnLst/>
              <a:rect r="r" b="b" t="t" l="l"/>
              <a:pathLst>
                <a:path h="222651" w="1079316">
                  <a:moveTo>
                    <a:pt x="64232" y="0"/>
                  </a:moveTo>
                  <a:lnTo>
                    <a:pt x="1015084" y="0"/>
                  </a:lnTo>
                  <a:cubicBezTo>
                    <a:pt x="1032120" y="0"/>
                    <a:pt x="1048457" y="6767"/>
                    <a:pt x="1060503" y="18813"/>
                  </a:cubicBezTo>
                  <a:cubicBezTo>
                    <a:pt x="1072549" y="30859"/>
                    <a:pt x="1079316" y="47197"/>
                    <a:pt x="1079316" y="64232"/>
                  </a:cubicBezTo>
                  <a:lnTo>
                    <a:pt x="1079316" y="158419"/>
                  </a:lnTo>
                  <a:cubicBezTo>
                    <a:pt x="1079316" y="193894"/>
                    <a:pt x="1050559" y="222651"/>
                    <a:pt x="1015084" y="222651"/>
                  </a:cubicBezTo>
                  <a:lnTo>
                    <a:pt x="64232" y="222651"/>
                  </a:lnTo>
                  <a:cubicBezTo>
                    <a:pt x="47197" y="222651"/>
                    <a:pt x="30859" y="215884"/>
                    <a:pt x="18813" y="203838"/>
                  </a:cubicBezTo>
                  <a:cubicBezTo>
                    <a:pt x="6767" y="191792"/>
                    <a:pt x="0" y="175455"/>
                    <a:pt x="0" y="158419"/>
                  </a:cubicBezTo>
                  <a:lnTo>
                    <a:pt x="0" y="64232"/>
                  </a:lnTo>
                  <a:cubicBezTo>
                    <a:pt x="0" y="28758"/>
                    <a:pt x="28758" y="0"/>
                    <a:pt x="64232" y="0"/>
                  </a:cubicBezTo>
                  <a:close/>
                </a:path>
              </a:pathLst>
            </a:custGeom>
            <a:solidFill>
              <a:srgbClr val="CADDFF"/>
            </a:solidFill>
            <a:ln w="19050" cap="rnd">
              <a:solidFill>
                <a:srgbClr val="000000"/>
              </a:solidFill>
              <a:prstDash val="solid"/>
              <a:round/>
            </a:ln>
          </p:spPr>
        </p:sp>
        <p:sp>
          <p:nvSpPr>
            <p:cNvPr name="TextBox 25" id="25"/>
            <p:cNvSpPr txBox="true"/>
            <p:nvPr/>
          </p:nvSpPr>
          <p:spPr>
            <a:xfrm>
              <a:off x="0" y="-38100"/>
              <a:ext cx="1079316" cy="26075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6" id="26"/>
          <p:cNvGrpSpPr/>
          <p:nvPr/>
        </p:nvGrpSpPr>
        <p:grpSpPr>
          <a:xfrm rot="0">
            <a:off x="12620822" y="2325901"/>
            <a:ext cx="4325547" cy="845380"/>
            <a:chOff x="0" y="0"/>
            <a:chExt cx="1139239" cy="222651"/>
          </a:xfrm>
        </p:grpSpPr>
        <p:sp>
          <p:nvSpPr>
            <p:cNvPr name="Freeform 27" id="27"/>
            <p:cNvSpPr/>
            <p:nvPr/>
          </p:nvSpPr>
          <p:spPr>
            <a:xfrm flipH="false" flipV="false" rot="0">
              <a:off x="0" y="0"/>
              <a:ext cx="1139239" cy="222651"/>
            </a:xfrm>
            <a:custGeom>
              <a:avLst/>
              <a:gdLst/>
              <a:ahLst/>
              <a:cxnLst/>
              <a:rect r="r" b="b" t="t" l="l"/>
              <a:pathLst>
                <a:path h="222651" w="1139239">
                  <a:moveTo>
                    <a:pt x="60854" y="0"/>
                  </a:moveTo>
                  <a:lnTo>
                    <a:pt x="1078385" y="0"/>
                  </a:lnTo>
                  <a:cubicBezTo>
                    <a:pt x="1111993" y="0"/>
                    <a:pt x="1139239" y="27245"/>
                    <a:pt x="1139239" y="60854"/>
                  </a:cubicBezTo>
                  <a:lnTo>
                    <a:pt x="1139239" y="161798"/>
                  </a:lnTo>
                  <a:cubicBezTo>
                    <a:pt x="1139239" y="177937"/>
                    <a:pt x="1132827" y="193416"/>
                    <a:pt x="1121415" y="204828"/>
                  </a:cubicBezTo>
                  <a:cubicBezTo>
                    <a:pt x="1110003" y="216240"/>
                    <a:pt x="1094524" y="222651"/>
                    <a:pt x="1078385" y="222651"/>
                  </a:cubicBezTo>
                  <a:lnTo>
                    <a:pt x="60854" y="222651"/>
                  </a:lnTo>
                  <a:cubicBezTo>
                    <a:pt x="44714" y="222651"/>
                    <a:pt x="29236" y="216240"/>
                    <a:pt x="17824" y="204828"/>
                  </a:cubicBezTo>
                  <a:cubicBezTo>
                    <a:pt x="6411" y="193416"/>
                    <a:pt x="0" y="177937"/>
                    <a:pt x="0" y="161798"/>
                  </a:cubicBezTo>
                  <a:lnTo>
                    <a:pt x="0" y="60854"/>
                  </a:lnTo>
                  <a:cubicBezTo>
                    <a:pt x="0" y="44714"/>
                    <a:pt x="6411" y="29236"/>
                    <a:pt x="17824" y="17824"/>
                  </a:cubicBezTo>
                  <a:cubicBezTo>
                    <a:pt x="29236" y="6411"/>
                    <a:pt x="44714" y="0"/>
                    <a:pt x="60854" y="0"/>
                  </a:cubicBezTo>
                  <a:close/>
                </a:path>
              </a:pathLst>
            </a:custGeom>
            <a:solidFill>
              <a:srgbClr val="CADDFF"/>
            </a:solidFill>
            <a:ln w="19050" cap="rnd">
              <a:solidFill>
                <a:srgbClr val="000000"/>
              </a:solidFill>
              <a:prstDash val="solid"/>
              <a:round/>
            </a:ln>
          </p:spPr>
        </p:sp>
        <p:sp>
          <p:nvSpPr>
            <p:cNvPr name="TextBox 28" id="28"/>
            <p:cNvSpPr txBox="true"/>
            <p:nvPr/>
          </p:nvSpPr>
          <p:spPr>
            <a:xfrm>
              <a:off x="0" y="-38100"/>
              <a:ext cx="1139239" cy="26075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9" id="29"/>
          <p:cNvGrpSpPr/>
          <p:nvPr/>
        </p:nvGrpSpPr>
        <p:grpSpPr>
          <a:xfrm rot="0">
            <a:off x="12974754" y="3523356"/>
            <a:ext cx="3451574" cy="845380"/>
            <a:chOff x="0" y="0"/>
            <a:chExt cx="909057" cy="222651"/>
          </a:xfrm>
        </p:grpSpPr>
        <p:sp>
          <p:nvSpPr>
            <p:cNvPr name="Freeform 30" id="30"/>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31" id="31"/>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32" id="32"/>
          <p:cNvSpPr/>
          <p:nvPr/>
        </p:nvSpPr>
        <p:spPr>
          <a:xfrm flipH="false" flipV="false" rot="0">
            <a:off x="5879956" y="2642525"/>
            <a:ext cx="6528087" cy="6373045"/>
          </a:xfrm>
          <a:custGeom>
            <a:avLst/>
            <a:gdLst/>
            <a:ahLst/>
            <a:cxnLst/>
            <a:rect r="r" b="b" t="t" l="l"/>
            <a:pathLst>
              <a:path h="6373045" w="6528087">
                <a:moveTo>
                  <a:pt x="0" y="0"/>
                </a:moveTo>
                <a:lnTo>
                  <a:pt x="6528088" y="0"/>
                </a:lnTo>
                <a:lnTo>
                  <a:pt x="6528088" y="6373045"/>
                </a:lnTo>
                <a:lnTo>
                  <a:pt x="0" y="63730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3" id="33"/>
          <p:cNvSpPr txBox="true"/>
          <p:nvPr/>
        </p:nvSpPr>
        <p:spPr>
          <a:xfrm rot="0">
            <a:off x="3810389" y="1416150"/>
            <a:ext cx="10667221" cy="866698"/>
          </a:xfrm>
          <a:prstGeom prst="rect">
            <a:avLst/>
          </a:prstGeom>
        </p:spPr>
        <p:txBody>
          <a:bodyPr anchor="t" rtlCol="false" tIns="0" lIns="0" bIns="0" rIns="0">
            <a:spAutoFit/>
          </a:bodyPr>
          <a:lstStyle/>
          <a:p>
            <a:pPr algn="ctr" marL="0" indent="0" lvl="0">
              <a:lnSpc>
                <a:spcPts val="6375"/>
              </a:lnSpc>
              <a:spcBef>
                <a:spcPct val="0"/>
              </a:spcBef>
            </a:pPr>
            <a:r>
              <a:rPr lang="en-US" sz="6312">
                <a:solidFill>
                  <a:srgbClr val="000000"/>
                </a:solidFill>
                <a:latin typeface="Bebas Neue Bold"/>
              </a:rPr>
              <a:t>Types of ICT Services</a:t>
            </a:r>
          </a:p>
        </p:txBody>
      </p:sp>
      <p:sp>
        <p:nvSpPr>
          <p:cNvPr name="TextBox 34" id="34"/>
          <p:cNvSpPr txBox="true"/>
          <p:nvPr/>
        </p:nvSpPr>
        <p:spPr>
          <a:xfrm rot="0">
            <a:off x="1360112" y="7381945"/>
            <a:ext cx="4173814"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Data Storage Service </a:t>
            </a:r>
          </a:p>
        </p:txBody>
      </p:sp>
      <p:sp>
        <p:nvSpPr>
          <p:cNvPr name="TextBox 35" id="35"/>
          <p:cNvSpPr txBox="true"/>
          <p:nvPr/>
        </p:nvSpPr>
        <p:spPr>
          <a:xfrm rot="0">
            <a:off x="1012449" y="2592127"/>
            <a:ext cx="4674923"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Software Development </a:t>
            </a:r>
          </a:p>
        </p:txBody>
      </p:sp>
      <p:sp>
        <p:nvSpPr>
          <p:cNvPr name="TextBox 36" id="36"/>
          <p:cNvSpPr txBox="true"/>
          <p:nvPr/>
        </p:nvSpPr>
        <p:spPr>
          <a:xfrm rot="0">
            <a:off x="1237286" y="3789581"/>
            <a:ext cx="4296640"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Computer Networking</a:t>
            </a:r>
          </a:p>
        </p:txBody>
      </p:sp>
      <p:sp>
        <p:nvSpPr>
          <p:cNvPr name="TextBox 37" id="37"/>
          <p:cNvSpPr txBox="true"/>
          <p:nvPr/>
        </p:nvSpPr>
        <p:spPr>
          <a:xfrm rot="0">
            <a:off x="789191" y="4987036"/>
            <a:ext cx="5074514"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IT Infrastructure Management </a:t>
            </a:r>
          </a:p>
        </p:txBody>
      </p:sp>
      <p:sp>
        <p:nvSpPr>
          <p:cNvPr name="TextBox 38" id="38"/>
          <p:cNvSpPr txBox="true"/>
          <p:nvPr/>
        </p:nvSpPr>
        <p:spPr>
          <a:xfrm rot="0">
            <a:off x="1724824" y="6184490"/>
            <a:ext cx="3451574"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Telecommunication</a:t>
            </a:r>
          </a:p>
        </p:txBody>
      </p:sp>
      <p:sp>
        <p:nvSpPr>
          <p:cNvPr name="TextBox 39" id="39"/>
          <p:cNvSpPr txBox="true"/>
          <p:nvPr/>
        </p:nvSpPr>
        <p:spPr>
          <a:xfrm rot="0">
            <a:off x="13127667" y="4843687"/>
            <a:ext cx="3145749" cy="6939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Cloud Computing Service </a:t>
            </a:r>
          </a:p>
        </p:txBody>
      </p:sp>
      <p:sp>
        <p:nvSpPr>
          <p:cNvPr name="TextBox 40" id="40"/>
          <p:cNvSpPr txBox="true"/>
          <p:nvPr/>
        </p:nvSpPr>
        <p:spPr>
          <a:xfrm rot="0">
            <a:off x="1012449" y="8494025"/>
            <a:ext cx="5110680"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Storage Transfer Service (STS)</a:t>
            </a:r>
          </a:p>
        </p:txBody>
      </p:sp>
      <p:sp>
        <p:nvSpPr>
          <p:cNvPr name="TextBox 41" id="41"/>
          <p:cNvSpPr txBox="true"/>
          <p:nvPr/>
        </p:nvSpPr>
        <p:spPr>
          <a:xfrm rot="0">
            <a:off x="1614203" y="9524526"/>
            <a:ext cx="3907172"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Database Management </a:t>
            </a:r>
          </a:p>
        </p:txBody>
      </p:sp>
      <p:sp>
        <p:nvSpPr>
          <p:cNvPr name="TextBox 42" id="42"/>
          <p:cNvSpPr txBox="true"/>
          <p:nvPr/>
        </p:nvSpPr>
        <p:spPr>
          <a:xfrm rot="0">
            <a:off x="12287447" y="2420677"/>
            <a:ext cx="4971853" cy="6939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Process Automation and Monitoring</a:t>
            </a:r>
          </a:p>
        </p:txBody>
      </p:sp>
      <p:sp>
        <p:nvSpPr>
          <p:cNvPr name="TextBox 43" id="43"/>
          <p:cNvSpPr txBox="true"/>
          <p:nvPr/>
        </p:nvSpPr>
        <p:spPr>
          <a:xfrm rot="0">
            <a:off x="13371725" y="3789581"/>
            <a:ext cx="2657633"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Data Analytics</a:t>
            </a:r>
          </a:p>
        </p:txBody>
      </p:sp>
      <p:grpSp>
        <p:nvGrpSpPr>
          <p:cNvPr name="Group 44" id="44"/>
          <p:cNvGrpSpPr/>
          <p:nvPr/>
        </p:nvGrpSpPr>
        <p:grpSpPr>
          <a:xfrm rot="0">
            <a:off x="12393304" y="8041778"/>
            <a:ext cx="4538325" cy="845380"/>
            <a:chOff x="0" y="0"/>
            <a:chExt cx="1195279" cy="222651"/>
          </a:xfrm>
        </p:grpSpPr>
        <p:sp>
          <p:nvSpPr>
            <p:cNvPr name="Freeform 45" id="45"/>
            <p:cNvSpPr/>
            <p:nvPr/>
          </p:nvSpPr>
          <p:spPr>
            <a:xfrm flipH="false" flipV="false" rot="0">
              <a:off x="0" y="0"/>
              <a:ext cx="1195279" cy="222651"/>
            </a:xfrm>
            <a:custGeom>
              <a:avLst/>
              <a:gdLst/>
              <a:ahLst/>
              <a:cxnLst/>
              <a:rect r="r" b="b" t="t" l="l"/>
              <a:pathLst>
                <a:path h="222651" w="1195279">
                  <a:moveTo>
                    <a:pt x="58001" y="0"/>
                  </a:moveTo>
                  <a:lnTo>
                    <a:pt x="1137278" y="0"/>
                  </a:lnTo>
                  <a:cubicBezTo>
                    <a:pt x="1152661" y="0"/>
                    <a:pt x="1167414" y="6111"/>
                    <a:pt x="1178291" y="16988"/>
                  </a:cubicBezTo>
                  <a:cubicBezTo>
                    <a:pt x="1189168" y="27865"/>
                    <a:pt x="1195279" y="42618"/>
                    <a:pt x="1195279" y="58001"/>
                  </a:cubicBezTo>
                  <a:lnTo>
                    <a:pt x="1195279" y="164651"/>
                  </a:lnTo>
                  <a:cubicBezTo>
                    <a:pt x="1195279" y="196684"/>
                    <a:pt x="1169311" y="222651"/>
                    <a:pt x="1137278" y="222651"/>
                  </a:cubicBezTo>
                  <a:lnTo>
                    <a:pt x="58001" y="222651"/>
                  </a:lnTo>
                  <a:cubicBezTo>
                    <a:pt x="42618" y="222651"/>
                    <a:pt x="27865" y="216541"/>
                    <a:pt x="16988" y="205663"/>
                  </a:cubicBezTo>
                  <a:cubicBezTo>
                    <a:pt x="6111" y="194786"/>
                    <a:pt x="0" y="180034"/>
                    <a:pt x="0" y="164651"/>
                  </a:cubicBezTo>
                  <a:lnTo>
                    <a:pt x="0" y="58001"/>
                  </a:lnTo>
                  <a:cubicBezTo>
                    <a:pt x="0" y="25968"/>
                    <a:pt x="25968" y="0"/>
                    <a:pt x="58001" y="0"/>
                  </a:cubicBezTo>
                  <a:close/>
                </a:path>
              </a:pathLst>
            </a:custGeom>
            <a:solidFill>
              <a:srgbClr val="CADDFF"/>
            </a:solidFill>
            <a:ln w="19050" cap="rnd">
              <a:solidFill>
                <a:srgbClr val="000000"/>
              </a:solidFill>
              <a:prstDash val="solid"/>
              <a:round/>
            </a:ln>
          </p:spPr>
        </p:sp>
        <p:sp>
          <p:nvSpPr>
            <p:cNvPr name="TextBox 46" id="46"/>
            <p:cNvSpPr txBox="true"/>
            <p:nvPr/>
          </p:nvSpPr>
          <p:spPr>
            <a:xfrm>
              <a:off x="0" y="-38100"/>
              <a:ext cx="1195279" cy="26075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47" id="47"/>
          <p:cNvGrpSpPr/>
          <p:nvPr/>
        </p:nvGrpSpPr>
        <p:grpSpPr>
          <a:xfrm rot="0">
            <a:off x="12620822" y="5775282"/>
            <a:ext cx="4325547" cy="845380"/>
            <a:chOff x="0" y="0"/>
            <a:chExt cx="1139239" cy="222651"/>
          </a:xfrm>
        </p:grpSpPr>
        <p:sp>
          <p:nvSpPr>
            <p:cNvPr name="Freeform 48" id="48"/>
            <p:cNvSpPr/>
            <p:nvPr/>
          </p:nvSpPr>
          <p:spPr>
            <a:xfrm flipH="false" flipV="false" rot="0">
              <a:off x="0" y="0"/>
              <a:ext cx="1139239" cy="222651"/>
            </a:xfrm>
            <a:custGeom>
              <a:avLst/>
              <a:gdLst/>
              <a:ahLst/>
              <a:cxnLst/>
              <a:rect r="r" b="b" t="t" l="l"/>
              <a:pathLst>
                <a:path h="222651" w="1139239">
                  <a:moveTo>
                    <a:pt x="60854" y="0"/>
                  </a:moveTo>
                  <a:lnTo>
                    <a:pt x="1078385" y="0"/>
                  </a:lnTo>
                  <a:cubicBezTo>
                    <a:pt x="1111993" y="0"/>
                    <a:pt x="1139239" y="27245"/>
                    <a:pt x="1139239" y="60854"/>
                  </a:cubicBezTo>
                  <a:lnTo>
                    <a:pt x="1139239" y="161798"/>
                  </a:lnTo>
                  <a:cubicBezTo>
                    <a:pt x="1139239" y="177937"/>
                    <a:pt x="1132827" y="193416"/>
                    <a:pt x="1121415" y="204828"/>
                  </a:cubicBezTo>
                  <a:cubicBezTo>
                    <a:pt x="1110003" y="216240"/>
                    <a:pt x="1094524" y="222651"/>
                    <a:pt x="1078385" y="222651"/>
                  </a:cubicBezTo>
                  <a:lnTo>
                    <a:pt x="60854" y="222651"/>
                  </a:lnTo>
                  <a:cubicBezTo>
                    <a:pt x="44714" y="222651"/>
                    <a:pt x="29236" y="216240"/>
                    <a:pt x="17824" y="204828"/>
                  </a:cubicBezTo>
                  <a:cubicBezTo>
                    <a:pt x="6411" y="193416"/>
                    <a:pt x="0" y="177937"/>
                    <a:pt x="0" y="161798"/>
                  </a:cubicBezTo>
                  <a:lnTo>
                    <a:pt x="0" y="60854"/>
                  </a:lnTo>
                  <a:cubicBezTo>
                    <a:pt x="0" y="44714"/>
                    <a:pt x="6411" y="29236"/>
                    <a:pt x="17824" y="17824"/>
                  </a:cubicBezTo>
                  <a:cubicBezTo>
                    <a:pt x="29236" y="6411"/>
                    <a:pt x="44714" y="0"/>
                    <a:pt x="60854" y="0"/>
                  </a:cubicBezTo>
                  <a:close/>
                </a:path>
              </a:pathLst>
            </a:custGeom>
            <a:solidFill>
              <a:srgbClr val="CADDFF"/>
            </a:solidFill>
            <a:ln w="19050" cap="rnd">
              <a:solidFill>
                <a:srgbClr val="000000"/>
              </a:solidFill>
              <a:prstDash val="solid"/>
              <a:round/>
            </a:ln>
          </p:spPr>
        </p:sp>
        <p:sp>
          <p:nvSpPr>
            <p:cNvPr name="TextBox 49" id="49"/>
            <p:cNvSpPr txBox="true"/>
            <p:nvPr/>
          </p:nvSpPr>
          <p:spPr>
            <a:xfrm>
              <a:off x="0" y="-38100"/>
              <a:ext cx="1139239" cy="26075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0" id="50"/>
          <p:cNvGrpSpPr/>
          <p:nvPr/>
        </p:nvGrpSpPr>
        <p:grpSpPr>
          <a:xfrm rot="0">
            <a:off x="12974754" y="6972736"/>
            <a:ext cx="3451574" cy="845380"/>
            <a:chOff x="0" y="0"/>
            <a:chExt cx="909057" cy="222651"/>
          </a:xfrm>
        </p:grpSpPr>
        <p:sp>
          <p:nvSpPr>
            <p:cNvPr name="Freeform 51" id="51"/>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52" id="52"/>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53" id="53"/>
          <p:cNvSpPr txBox="true"/>
          <p:nvPr/>
        </p:nvSpPr>
        <p:spPr>
          <a:xfrm rot="0">
            <a:off x="12701511" y="8164655"/>
            <a:ext cx="3907172" cy="6939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Digital Entertainment Service</a:t>
            </a:r>
          </a:p>
        </p:txBody>
      </p:sp>
      <p:sp>
        <p:nvSpPr>
          <p:cNvPr name="TextBox 54" id="54"/>
          <p:cNvSpPr txBox="true"/>
          <p:nvPr/>
        </p:nvSpPr>
        <p:spPr>
          <a:xfrm rot="0">
            <a:off x="12214614" y="6042440"/>
            <a:ext cx="4971853"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API Service</a:t>
            </a:r>
          </a:p>
        </p:txBody>
      </p:sp>
      <p:sp>
        <p:nvSpPr>
          <p:cNvPr name="TextBox 55" id="55"/>
          <p:cNvSpPr txBox="true"/>
          <p:nvPr/>
        </p:nvSpPr>
        <p:spPr>
          <a:xfrm rot="0">
            <a:off x="13218991" y="7239786"/>
            <a:ext cx="2901691"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CyberSec Service</a:t>
            </a:r>
          </a:p>
        </p:txBody>
      </p:sp>
      <p:grpSp>
        <p:nvGrpSpPr>
          <p:cNvPr name="Group 56" id="56"/>
          <p:cNvGrpSpPr/>
          <p:nvPr/>
        </p:nvGrpSpPr>
        <p:grpSpPr>
          <a:xfrm rot="0">
            <a:off x="12400674" y="9110820"/>
            <a:ext cx="4538325" cy="845380"/>
            <a:chOff x="0" y="0"/>
            <a:chExt cx="1195279" cy="222651"/>
          </a:xfrm>
        </p:grpSpPr>
        <p:sp>
          <p:nvSpPr>
            <p:cNvPr name="Freeform 57" id="57"/>
            <p:cNvSpPr/>
            <p:nvPr/>
          </p:nvSpPr>
          <p:spPr>
            <a:xfrm flipH="false" flipV="false" rot="0">
              <a:off x="0" y="0"/>
              <a:ext cx="1195279" cy="222651"/>
            </a:xfrm>
            <a:custGeom>
              <a:avLst/>
              <a:gdLst/>
              <a:ahLst/>
              <a:cxnLst/>
              <a:rect r="r" b="b" t="t" l="l"/>
              <a:pathLst>
                <a:path h="222651" w="1195279">
                  <a:moveTo>
                    <a:pt x="58001" y="0"/>
                  </a:moveTo>
                  <a:lnTo>
                    <a:pt x="1137278" y="0"/>
                  </a:lnTo>
                  <a:cubicBezTo>
                    <a:pt x="1152661" y="0"/>
                    <a:pt x="1167414" y="6111"/>
                    <a:pt x="1178291" y="16988"/>
                  </a:cubicBezTo>
                  <a:cubicBezTo>
                    <a:pt x="1189168" y="27865"/>
                    <a:pt x="1195279" y="42618"/>
                    <a:pt x="1195279" y="58001"/>
                  </a:cubicBezTo>
                  <a:lnTo>
                    <a:pt x="1195279" y="164651"/>
                  </a:lnTo>
                  <a:cubicBezTo>
                    <a:pt x="1195279" y="196684"/>
                    <a:pt x="1169311" y="222651"/>
                    <a:pt x="1137278" y="222651"/>
                  </a:cubicBezTo>
                  <a:lnTo>
                    <a:pt x="58001" y="222651"/>
                  </a:lnTo>
                  <a:cubicBezTo>
                    <a:pt x="42618" y="222651"/>
                    <a:pt x="27865" y="216541"/>
                    <a:pt x="16988" y="205663"/>
                  </a:cubicBezTo>
                  <a:cubicBezTo>
                    <a:pt x="6111" y="194786"/>
                    <a:pt x="0" y="180034"/>
                    <a:pt x="0" y="164651"/>
                  </a:cubicBezTo>
                  <a:lnTo>
                    <a:pt x="0" y="58001"/>
                  </a:lnTo>
                  <a:cubicBezTo>
                    <a:pt x="0" y="25968"/>
                    <a:pt x="25968" y="0"/>
                    <a:pt x="58001" y="0"/>
                  </a:cubicBezTo>
                  <a:close/>
                </a:path>
              </a:pathLst>
            </a:custGeom>
            <a:solidFill>
              <a:srgbClr val="CADDFF"/>
            </a:solidFill>
            <a:ln w="19050" cap="rnd">
              <a:solidFill>
                <a:srgbClr val="000000"/>
              </a:solidFill>
              <a:prstDash val="solid"/>
              <a:round/>
            </a:ln>
          </p:spPr>
        </p:sp>
        <p:sp>
          <p:nvSpPr>
            <p:cNvPr name="TextBox 58" id="58"/>
            <p:cNvSpPr txBox="true"/>
            <p:nvPr/>
          </p:nvSpPr>
          <p:spPr>
            <a:xfrm>
              <a:off x="0" y="-38100"/>
              <a:ext cx="1195279" cy="26075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59" id="59"/>
          <p:cNvSpPr txBox="true"/>
          <p:nvPr/>
        </p:nvSpPr>
        <p:spPr>
          <a:xfrm rot="0">
            <a:off x="12708881" y="9233697"/>
            <a:ext cx="3907172" cy="6939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rPr>
              <a:t>Content Delivery Network (CDN)</a:t>
            </a:r>
          </a:p>
        </p:txBody>
      </p:sp>
    </p:spTree>
  </p:cSld>
  <p:clrMapOvr>
    <a:masterClrMapping/>
  </p:clrMapOvr>
</p:sld>
</file>

<file path=ppt/slides/slide72.xml><?xml version="1.0" encoding="utf-8"?>
<p:sld xmlns:p="http://schemas.openxmlformats.org/presentationml/2006/main" xmlns:a="http://schemas.openxmlformats.org/drawingml/2006/main">
  <p:cSld>
    <p:bg>
      <p:bgPr>
        <a:solidFill>
          <a:srgbClr val="99B9FF"/>
        </a:solidFill>
      </p:bgPr>
    </p:bg>
    <p:spTree>
      <p:nvGrpSpPr>
        <p:cNvPr id="1" name=""/>
        <p:cNvGrpSpPr/>
        <p:nvPr/>
      </p:nvGrpSpPr>
      <p:grpSpPr>
        <a:xfrm>
          <a:off x="0" y="0"/>
          <a:ext cx="0" cy="0"/>
          <a:chOff x="0" y="0"/>
          <a:chExt cx="0" cy="0"/>
        </a:xfrm>
      </p:grpSpPr>
      <p:sp>
        <p:nvSpPr>
          <p:cNvPr name="TextBox 2" id="2"/>
          <p:cNvSpPr txBox="true"/>
          <p:nvPr/>
        </p:nvSpPr>
        <p:spPr>
          <a:xfrm rot="0">
            <a:off x="2002093" y="2513557"/>
            <a:ext cx="14684944" cy="7281545"/>
          </a:xfrm>
          <a:prstGeom prst="rect">
            <a:avLst/>
          </a:prstGeom>
        </p:spPr>
        <p:txBody>
          <a:bodyPr anchor="t" rtlCol="false" tIns="0" lIns="0" bIns="0" rIns="0">
            <a:spAutoFit/>
          </a:bodyPr>
          <a:lstStyle/>
          <a:p>
            <a:pPr marL="690881" indent="-345440" lvl="1">
              <a:lnSpc>
                <a:spcPts val="4480"/>
              </a:lnSpc>
              <a:buFont typeface="Arial"/>
              <a:buChar char="•"/>
            </a:pPr>
            <a:r>
              <a:rPr lang="en-US" sz="3200">
                <a:solidFill>
                  <a:srgbClr val="000000"/>
                </a:solidFill>
                <a:latin typeface="Montserrat Classic"/>
              </a:rPr>
              <a:t>Artiicial Intelligence (AI) </a:t>
            </a:r>
          </a:p>
          <a:p>
            <a:pPr marL="690881" indent="-345440" lvl="1">
              <a:lnSpc>
                <a:spcPts val="4480"/>
              </a:lnSpc>
              <a:buFont typeface="Arial"/>
              <a:buChar char="•"/>
            </a:pPr>
            <a:r>
              <a:rPr lang="en-US" sz="3200">
                <a:solidFill>
                  <a:srgbClr val="000000"/>
                </a:solidFill>
                <a:latin typeface="Montserrat Classic"/>
              </a:rPr>
              <a:t>Machine Learning (ML) </a:t>
            </a:r>
          </a:p>
          <a:p>
            <a:pPr marL="690881" indent="-345440" lvl="1">
              <a:lnSpc>
                <a:spcPts val="4480"/>
              </a:lnSpc>
              <a:buFont typeface="Arial"/>
              <a:buChar char="•"/>
            </a:pPr>
            <a:r>
              <a:rPr lang="en-US" sz="3200">
                <a:solidFill>
                  <a:srgbClr val="000000"/>
                </a:solidFill>
                <a:latin typeface="Montserrat Classic"/>
              </a:rPr>
              <a:t>Blockchain Technology </a:t>
            </a:r>
          </a:p>
          <a:p>
            <a:pPr marL="690881" indent="-345440" lvl="1">
              <a:lnSpc>
                <a:spcPts val="4480"/>
              </a:lnSpc>
              <a:buFont typeface="Arial"/>
              <a:buChar char="•"/>
            </a:pPr>
            <a:r>
              <a:rPr lang="en-US" sz="3200">
                <a:solidFill>
                  <a:srgbClr val="000000"/>
                </a:solidFill>
                <a:latin typeface="Montserrat Classic"/>
              </a:rPr>
              <a:t>5th Generation Wireless</a:t>
            </a:r>
          </a:p>
          <a:p>
            <a:pPr marL="690881" indent="-345440" lvl="1">
              <a:lnSpc>
                <a:spcPts val="4480"/>
              </a:lnSpc>
              <a:buFont typeface="Arial"/>
              <a:buChar char="•"/>
            </a:pPr>
            <a:r>
              <a:rPr lang="en-US" sz="3200">
                <a:solidFill>
                  <a:srgbClr val="000000"/>
                </a:solidFill>
                <a:latin typeface="Montserrat Classic"/>
              </a:rPr>
              <a:t>Internet of Things (IoT) </a:t>
            </a:r>
          </a:p>
          <a:p>
            <a:pPr marL="690881" indent="-345440" lvl="1">
              <a:lnSpc>
                <a:spcPts val="4480"/>
              </a:lnSpc>
              <a:buFont typeface="Arial"/>
              <a:buChar char="•"/>
            </a:pPr>
            <a:r>
              <a:rPr lang="en-US" sz="3200">
                <a:solidFill>
                  <a:srgbClr val="000000"/>
                </a:solidFill>
                <a:latin typeface="Montserrat Classic"/>
              </a:rPr>
              <a:t>Distributed Cloud Computing </a:t>
            </a:r>
          </a:p>
          <a:p>
            <a:pPr marL="690881" indent="-345440" lvl="1">
              <a:lnSpc>
                <a:spcPts val="4480"/>
              </a:lnSpc>
              <a:buFont typeface="Arial"/>
              <a:buChar char="•"/>
            </a:pPr>
            <a:r>
              <a:rPr lang="en-US" sz="3200">
                <a:solidFill>
                  <a:srgbClr val="000000"/>
                </a:solidFill>
                <a:latin typeface="Montserrat Classic"/>
              </a:rPr>
              <a:t>Quantum Computing </a:t>
            </a:r>
          </a:p>
          <a:p>
            <a:pPr marL="690881" indent="-345440" lvl="1">
              <a:lnSpc>
                <a:spcPts val="4480"/>
              </a:lnSpc>
              <a:buFont typeface="Arial"/>
              <a:buChar char="•"/>
            </a:pPr>
            <a:r>
              <a:rPr lang="en-US" sz="3200">
                <a:solidFill>
                  <a:srgbClr val="000000"/>
                </a:solidFill>
                <a:latin typeface="Montserrat Classic"/>
              </a:rPr>
              <a:t>Tactile Virtual Reality (TVR)</a:t>
            </a:r>
          </a:p>
          <a:p>
            <a:pPr marL="690881" indent="-345440" lvl="1">
              <a:lnSpc>
                <a:spcPts val="4480"/>
              </a:lnSpc>
              <a:buFont typeface="Arial"/>
              <a:buChar char="•"/>
            </a:pPr>
            <a:r>
              <a:rPr lang="en-US" sz="3200">
                <a:solidFill>
                  <a:srgbClr val="000000"/>
                </a:solidFill>
                <a:latin typeface="Montserrat Classic"/>
              </a:rPr>
              <a:t> 3D Printing Digital </a:t>
            </a:r>
          </a:p>
          <a:p>
            <a:pPr marL="690881" indent="-345440" lvl="1">
              <a:lnSpc>
                <a:spcPts val="4480"/>
              </a:lnSpc>
              <a:buFont typeface="Arial"/>
              <a:buChar char="•"/>
            </a:pPr>
            <a:r>
              <a:rPr lang="en-US" sz="3200">
                <a:solidFill>
                  <a:srgbClr val="000000"/>
                </a:solidFill>
                <a:latin typeface="Montserrat Classic"/>
              </a:rPr>
              <a:t>Twin Technology </a:t>
            </a:r>
          </a:p>
          <a:p>
            <a:pPr marL="690881" indent="-345440" lvl="1">
              <a:lnSpc>
                <a:spcPts val="4480"/>
              </a:lnSpc>
              <a:buFont typeface="Arial"/>
              <a:buChar char="•"/>
            </a:pPr>
            <a:r>
              <a:rPr lang="en-US" sz="3200">
                <a:solidFill>
                  <a:srgbClr val="000000"/>
                </a:solidFill>
                <a:latin typeface="Montserrat Classic"/>
              </a:rPr>
              <a:t>Mind Uploading Technology </a:t>
            </a:r>
          </a:p>
          <a:p>
            <a:pPr marL="690881" indent="-345440" lvl="1">
              <a:lnSpc>
                <a:spcPts val="4480"/>
              </a:lnSpc>
              <a:buFont typeface="Arial"/>
              <a:buChar char="•"/>
            </a:pPr>
            <a:r>
              <a:rPr lang="en-US" sz="3200">
                <a:solidFill>
                  <a:srgbClr val="000000"/>
                </a:solidFill>
                <a:latin typeface="Montserrat Classic"/>
              </a:rPr>
              <a:t>Autonomous Robotics </a:t>
            </a:r>
          </a:p>
          <a:p>
            <a:pPr marL="690881" indent="-345440" lvl="1">
              <a:lnSpc>
                <a:spcPts val="4480"/>
              </a:lnSpc>
              <a:buFont typeface="Arial"/>
              <a:buChar char="•"/>
            </a:pPr>
            <a:r>
              <a:rPr lang="en-US" sz="3200">
                <a:solidFill>
                  <a:srgbClr val="000000"/>
                </a:solidFill>
                <a:latin typeface="Montserrat Classic"/>
              </a:rPr>
              <a:t>Artiicial Neuron Technology </a:t>
            </a:r>
          </a:p>
        </p:txBody>
      </p:sp>
      <p:sp>
        <p:nvSpPr>
          <p:cNvPr name="TextBox 3" id="3"/>
          <p:cNvSpPr txBox="true"/>
          <p:nvPr/>
        </p:nvSpPr>
        <p:spPr>
          <a:xfrm rot="0">
            <a:off x="2002093" y="1162050"/>
            <a:ext cx="14374577"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A Peep into Next Generation Technologies </a:t>
            </a:r>
          </a:p>
        </p:txBody>
      </p:sp>
    </p:spTree>
  </p:cSld>
  <p:clrMapOvr>
    <a:masterClrMapping/>
  </p:clrMapOvr>
</p:sld>
</file>

<file path=ppt/slides/slide73.xml><?xml version="1.0" encoding="utf-8"?>
<p:sld xmlns:p="http://schemas.openxmlformats.org/presentationml/2006/main" xmlns:a="http://schemas.openxmlformats.org/drawingml/2006/main" xmlns:r="http://schemas.openxmlformats.org/officeDocument/2006/relationships">
  <p:cSld>
    <p:bg>
      <p:bgPr>
        <a:solidFill>
          <a:srgbClr val="5479F7"/>
        </a:solidFill>
      </p:bgPr>
    </p:bg>
    <p:spTree>
      <p:nvGrpSpPr>
        <p:cNvPr id="1" name=""/>
        <p:cNvGrpSpPr/>
        <p:nvPr/>
      </p:nvGrpSpPr>
      <p:grpSpPr>
        <a:xfrm>
          <a:off x="0" y="0"/>
          <a:ext cx="0" cy="0"/>
          <a:chOff x="0" y="0"/>
          <a:chExt cx="0" cy="0"/>
        </a:xfrm>
      </p:grpSpPr>
      <p:grpSp>
        <p:nvGrpSpPr>
          <p:cNvPr name="Group 2" id="2"/>
          <p:cNvGrpSpPr/>
          <p:nvPr/>
        </p:nvGrpSpPr>
        <p:grpSpPr>
          <a:xfrm rot="0">
            <a:off x="714127" y="683475"/>
            <a:ext cx="16859746" cy="8920050"/>
            <a:chOff x="0" y="0"/>
            <a:chExt cx="4440427" cy="2349314"/>
          </a:xfrm>
        </p:grpSpPr>
        <p:sp>
          <p:nvSpPr>
            <p:cNvPr name="Freeform 3" id="3"/>
            <p:cNvSpPr/>
            <p:nvPr/>
          </p:nvSpPr>
          <p:spPr>
            <a:xfrm flipH="false" flipV="false" rot="0">
              <a:off x="0" y="0"/>
              <a:ext cx="4440427" cy="2349314"/>
            </a:xfrm>
            <a:custGeom>
              <a:avLst/>
              <a:gdLst/>
              <a:ahLst/>
              <a:cxnLst/>
              <a:rect r="r" b="b" t="t" l="l"/>
              <a:pathLst>
                <a:path h="2349314" w="4440427">
                  <a:moveTo>
                    <a:pt x="15613" y="0"/>
                  </a:moveTo>
                  <a:lnTo>
                    <a:pt x="4424814" y="0"/>
                  </a:lnTo>
                  <a:cubicBezTo>
                    <a:pt x="4428955" y="0"/>
                    <a:pt x="4432926" y="1645"/>
                    <a:pt x="4435854" y="4573"/>
                  </a:cubicBezTo>
                  <a:cubicBezTo>
                    <a:pt x="4438782" y="7501"/>
                    <a:pt x="4440427" y="11472"/>
                    <a:pt x="4440427" y="15613"/>
                  </a:cubicBezTo>
                  <a:lnTo>
                    <a:pt x="4440427" y="2333701"/>
                  </a:lnTo>
                  <a:cubicBezTo>
                    <a:pt x="4440427" y="2337842"/>
                    <a:pt x="4438782" y="2341813"/>
                    <a:pt x="4435854" y="2344741"/>
                  </a:cubicBezTo>
                  <a:cubicBezTo>
                    <a:pt x="4432926" y="2347669"/>
                    <a:pt x="4428955" y="2349314"/>
                    <a:pt x="4424814" y="2349314"/>
                  </a:cubicBezTo>
                  <a:lnTo>
                    <a:pt x="15613" y="2349314"/>
                  </a:lnTo>
                  <a:cubicBezTo>
                    <a:pt x="11472" y="2349314"/>
                    <a:pt x="7501" y="2347669"/>
                    <a:pt x="4573" y="2344741"/>
                  </a:cubicBezTo>
                  <a:cubicBezTo>
                    <a:pt x="1645" y="2341813"/>
                    <a:pt x="0" y="2337842"/>
                    <a:pt x="0" y="2333701"/>
                  </a:cubicBezTo>
                  <a:lnTo>
                    <a:pt x="0" y="15613"/>
                  </a:lnTo>
                  <a:cubicBezTo>
                    <a:pt x="0" y="11472"/>
                    <a:pt x="1645" y="7501"/>
                    <a:pt x="4573" y="4573"/>
                  </a:cubicBezTo>
                  <a:cubicBezTo>
                    <a:pt x="7501" y="1645"/>
                    <a:pt x="11472" y="0"/>
                    <a:pt x="15613" y="0"/>
                  </a:cubicBezTo>
                  <a:close/>
                </a:path>
              </a:pathLst>
            </a:custGeom>
            <a:solidFill>
              <a:srgbClr val="FFFFFF"/>
            </a:solidFill>
            <a:ln w="19050" cap="rnd">
              <a:solidFill>
                <a:srgbClr val="000000"/>
              </a:solidFill>
              <a:prstDash val="solid"/>
              <a:round/>
            </a:ln>
          </p:spPr>
        </p:sp>
        <p:sp>
          <p:nvSpPr>
            <p:cNvPr name="TextBox 4" id="4"/>
            <p:cNvSpPr txBox="true"/>
            <p:nvPr/>
          </p:nvSpPr>
          <p:spPr>
            <a:xfrm>
              <a:off x="0" y="-38100"/>
              <a:ext cx="4440427" cy="2387414"/>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9752776" y="3879564"/>
            <a:ext cx="7194594" cy="2804098"/>
          </a:xfrm>
          <a:prstGeom prst="rect">
            <a:avLst/>
          </a:prstGeom>
        </p:spPr>
        <p:txBody>
          <a:bodyPr anchor="t" rtlCol="false" tIns="0" lIns="0" bIns="0" rIns="0">
            <a:spAutoFit/>
          </a:bodyPr>
          <a:lstStyle/>
          <a:p>
            <a:pPr>
              <a:lnSpc>
                <a:spcPts val="10588"/>
              </a:lnSpc>
            </a:pPr>
            <a:r>
              <a:rPr lang="en-US" sz="11264">
                <a:solidFill>
                  <a:srgbClr val="000000"/>
                </a:solidFill>
                <a:latin typeface="Bebas Neue Bold"/>
              </a:rPr>
              <a:t>THANK YOU FOR LISTENING!</a:t>
            </a:r>
          </a:p>
        </p:txBody>
      </p:sp>
      <p:sp>
        <p:nvSpPr>
          <p:cNvPr name="Freeform 6" id="6"/>
          <p:cNvSpPr/>
          <p:nvPr/>
        </p:nvSpPr>
        <p:spPr>
          <a:xfrm flipH="false" flipV="false" rot="0">
            <a:off x="1275495" y="1063912"/>
            <a:ext cx="7868505" cy="8159176"/>
          </a:xfrm>
          <a:custGeom>
            <a:avLst/>
            <a:gdLst/>
            <a:ahLst/>
            <a:cxnLst/>
            <a:rect r="r" b="b" t="t" l="l"/>
            <a:pathLst>
              <a:path h="8159176" w="7868505">
                <a:moveTo>
                  <a:pt x="0" y="0"/>
                </a:moveTo>
                <a:lnTo>
                  <a:pt x="7868505" y="0"/>
                </a:lnTo>
                <a:lnTo>
                  <a:pt x="7868505" y="8159176"/>
                </a:lnTo>
                <a:lnTo>
                  <a:pt x="0" y="81591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363664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The data input hardware can be either simple data input devices that feed data manually to the computer processing units or automated signals through range of sensors in the modern IT processing applications.</a:t>
            </a:r>
          </a:p>
        </p:txBody>
      </p:sp>
      <p:sp>
        <p:nvSpPr>
          <p:cNvPr name="TextBox 6" id="6"/>
          <p:cNvSpPr txBox="true"/>
          <p:nvPr/>
        </p:nvSpPr>
        <p:spPr>
          <a:xfrm rot="0">
            <a:off x="1584164" y="216874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data input hardware</a:t>
            </a:r>
          </a:p>
        </p:txBody>
      </p:sp>
      <p:sp>
        <p:nvSpPr>
          <p:cNvPr name="Freeform 7" id="7"/>
          <p:cNvSpPr/>
          <p:nvPr/>
        </p:nvSpPr>
        <p:spPr>
          <a:xfrm flipH="false" flipV="false" rot="0">
            <a:off x="9718842" y="1366236"/>
            <a:ext cx="7488425" cy="7554528"/>
          </a:xfrm>
          <a:custGeom>
            <a:avLst/>
            <a:gdLst/>
            <a:ahLst/>
            <a:cxnLst/>
            <a:rect r="r" b="b" t="t" l="l"/>
            <a:pathLst>
              <a:path h="7554528" w="7488425">
                <a:moveTo>
                  <a:pt x="0" y="0"/>
                </a:moveTo>
                <a:lnTo>
                  <a:pt x="7488426" y="0"/>
                </a:lnTo>
                <a:lnTo>
                  <a:pt x="7488426"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311277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The output hardware is a type of ICT hardware that is used to display, present, or express the output data or information, which is processed by the processing hardware.</a:t>
            </a:r>
          </a:p>
        </p:txBody>
      </p:sp>
      <p:sp>
        <p:nvSpPr>
          <p:cNvPr name="TextBox 6" id="6"/>
          <p:cNvSpPr txBox="true"/>
          <p:nvPr/>
        </p:nvSpPr>
        <p:spPr>
          <a:xfrm rot="0">
            <a:off x="1584164" y="216874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data output hardware</a:t>
            </a:r>
          </a:p>
        </p:txBody>
      </p:sp>
      <p:sp>
        <p:nvSpPr>
          <p:cNvPr name="Freeform 7" id="7"/>
          <p:cNvSpPr/>
          <p:nvPr/>
        </p:nvSpPr>
        <p:spPr>
          <a:xfrm flipH="false" flipV="false" rot="0">
            <a:off x="9731067" y="1381395"/>
            <a:ext cx="7463975" cy="7539369"/>
          </a:xfrm>
          <a:custGeom>
            <a:avLst/>
            <a:gdLst/>
            <a:ahLst/>
            <a:cxnLst/>
            <a:rect r="r" b="b" t="t" l="l"/>
            <a:pathLst>
              <a:path h="7539369" w="7463975">
                <a:moveTo>
                  <a:pt x="0" y="0"/>
                </a:moveTo>
                <a:lnTo>
                  <a:pt x="7463976" y="0"/>
                </a:lnTo>
                <a:lnTo>
                  <a:pt x="7463976" y="7539369"/>
                </a:lnTo>
                <a:lnTo>
                  <a:pt x="0" y="75393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DAF8F9bmHFA</dc:identifier>
  <dcterms:modified xsi:type="dcterms:W3CDTF">2011-08-01T06:04:30Z</dcterms:modified>
  <cp:revision>1</cp:revision>
  <dc:title>ITC61 Chapter 1</dc:title>
</cp:coreProperties>
</file>